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stacked"/>
        <c:ser>
          <c:idx val="0"/>
          <c:order val="0"/>
          <c:tx>
            <c:strRef>
              <c:f>Sheet1!$B$1</c:f>
              <c:strCache>
                <c:ptCount val="1"/>
                <c:pt idx="0">
                  <c:v>No error (affirmed)</c:v>
                </c:pt>
              </c:strCache>
            </c:strRef>
          </c:tx>
          <c:spPr>
            <a:solidFill>
              <a:srgbClr val="C5CCC0"/>
            </a:solidFill>
            <a:ln w="12700">
              <a:solidFill>
                <a:srgbClr val="F1EDE2"/>
              </a:solidFill>
            </a:ln>
          </c:spPr>
          <c:dLbls>
            <c:numFmt formatCode="[&lt;3]&quot;&quot;;0" sourceLinked="0"/>
            <c:txPr>
              <a:bodyPr/>
              <a:lstStyle/>
              <a:p>
                <a:pPr>
                  <a:defRPr sz="1500" b="1">
                    <a:solidFill>
                      <a:srgbClr val="22241E"/>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Sheet1!$B$2:$B$5</c:f>
              <c:numCache>
                <c:formatCode>General</c:formatCode>
                <c:ptCount val="4"/>
                <c:pt idx="0">
                  <c:v>27</c:v>
                </c:pt>
                <c:pt idx="1">
                  <c:v>19</c:v>
                </c:pt>
                <c:pt idx="2">
                  <c:v>10</c:v>
                </c:pt>
                <c:pt idx="3">
                  <c:v>16</c:v>
                </c:pt>
              </c:numCache>
            </c:numRef>
          </c:val>
        </c:ser>
        <c:ser>
          <c:idx val="1"/>
          <c:order val="1"/>
          <c:tx>
            <c:strRef>
              <c:f>Sheet1!$C$1</c:f>
              <c:strCache>
                <c:ptCount val="1"/>
                <c:pt idx="0">
                  <c:v>Raised, not reached</c:v>
                </c:pt>
              </c:strCache>
            </c:strRef>
          </c:tx>
          <c:spPr>
            <a:solidFill>
              <a:srgbClr val="F8F5EC"/>
            </a:solidFill>
            <a:ln w="12700">
              <a:solidFill>
                <a:srgbClr val="575A4F"/>
              </a:solidFill>
              <a:prstDash val="dash"/>
            </a:ln>
          </c:spPr>
          <c:dLbls>
            <c:numFmt formatCode="[&lt;3]&quot;&quot;;0" sourceLinked="0"/>
            <c:txPr>
              <a:bodyPr/>
              <a:lstStyle/>
              <a:p>
                <a:pPr>
                  <a:defRPr sz="1500" b="1">
                    <a:solidFill>
                      <a:srgbClr val="22241E"/>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Sheet1!$C$2:$C$5</c:f>
              <c:numCache>
                <c:formatCode>General</c:formatCode>
                <c:ptCount val="4"/>
                <c:pt idx="0">
                  <c:v>0</c:v>
                </c:pt>
                <c:pt idx="1">
                  <c:v>3</c:v>
                </c:pt>
                <c:pt idx="2">
                  <c:v>2</c:v>
                </c:pt>
                <c:pt idx="3">
                  <c:v>0</c:v>
                </c:pt>
              </c:numCache>
            </c:numRef>
          </c:val>
        </c:ser>
        <c:ser>
          <c:idx val="2"/>
          <c:order val="2"/>
          <c:tx>
            <c:strRef>
              <c:f>Sheet1!$D$1</c:f>
              <c:strCache>
                <c:ptCount val="1"/>
                <c:pt idx="0">
                  <c:v>Error, harmless</c:v>
                </c:pt>
              </c:strCache>
            </c:strRef>
          </c:tx>
          <c:spPr>
            <a:solidFill>
              <a:srgbClr val="D9A441"/>
            </a:solidFill>
            <a:ln w="12700">
              <a:solidFill>
                <a:srgbClr val="F1EDE2"/>
              </a:solidFill>
            </a:ln>
          </c:spPr>
          <c:dLbls>
            <c:numFmt formatCode="[&lt;3]&quot;&quot;;0" sourceLinked="0"/>
            <c:txPr>
              <a:bodyPr/>
              <a:lstStyle/>
              <a:p>
                <a:pPr>
                  <a:defRPr sz="1500" b="1">
                    <a:solidFill>
                      <a:srgbClr val="22241E"/>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Sheet1!$D$2:$D$5</c:f>
              <c:numCache>
                <c:formatCode>General</c:formatCode>
                <c:ptCount val="4"/>
                <c:pt idx="0">
                  <c:v>8</c:v>
                </c:pt>
                <c:pt idx="1">
                  <c:v>9</c:v>
                </c:pt>
                <c:pt idx="2">
                  <c:v>12</c:v>
                </c:pt>
                <c:pt idx="3">
                  <c:v>1</c:v>
                </c:pt>
              </c:numCache>
            </c:numRef>
          </c:val>
        </c:ser>
        <c:ser>
          <c:idx val="3"/>
          <c:order val="3"/>
          <c:tx>
            <c:strRef>
              <c:f>Sheet1!$E$1</c:f>
              <c:strCache>
                <c:ptCount val="1"/>
                <c:pt idx="0">
                  <c:v>Reversed</c:v>
                </c:pt>
              </c:strCache>
            </c:strRef>
          </c:tx>
          <c:spPr>
            <a:solidFill>
              <a:srgbClr val="7A3F24"/>
            </a:solidFill>
            <a:ln w="12700">
              <a:solidFill>
                <a:srgbClr val="F1EDE2"/>
              </a:solidFill>
            </a:ln>
          </c:spPr>
          <c:dLbls>
            <c:numFmt formatCode="[&lt;3]&quot;&quot;;0" sourceLinked="0"/>
            <c:txPr>
              <a:bodyPr/>
              <a:lstStyle/>
              <a:p>
                <a:pPr>
                  <a:defRPr sz="1500" b="1">
                    <a:solidFill>
                      <a:srgbClr val="FFFFFF"/>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Sheet1!$E$2:$E$5</c:f>
              <c:numCache>
                <c:formatCode>General</c:formatCode>
                <c:ptCount val="4"/>
                <c:pt idx="0">
                  <c:v>1</c:v>
                </c:pt>
                <c:pt idx="1">
                  <c:v>0</c:v>
                </c:pt>
                <c:pt idx="2">
                  <c:v>0</c:v>
                </c:pt>
                <c:pt idx="3">
                  <c:v>0</c:v>
                </c:pt>
              </c:numCache>
            </c:numRef>
          </c:val>
        </c:ser>
        <c:gapWidth val="45"/>
        <c:overlap val="100"/>
        <c:axId val="-2068027336"/>
        <c:axId val="-2113994440"/>
      </c:barChart>
      <c:catAx>
        <c:axId val="-2068027336"/>
        <c:scaling>
          <c:orientation val="maxMin"/>
        </c:scaling>
        <c:delete val="0"/>
        <c:axPos val="l"/>
        <c:majorTickMark val="out"/>
        <c:minorTickMark val="none"/>
        <c:tickLblPos val="nextTo"/>
        <c:spPr>
          <a:ln>
            <a:solidFill>
              <a:srgbClr val="D7D1C1"/>
            </a:solidFill>
          </a:ln>
        </c:spPr>
        <c:txPr>
          <a:bodyPr/>
          <a:lstStyle/>
          <a:p>
            <a:pPr>
              <a:defRPr sz="1500"/>
            </a:pPr>
          </a:p>
        </c:txPr>
        <c:crossAx val="-2113994440"/>
        <c:crosses val="autoZero"/>
        <c:auto val="1"/>
        <c:lblAlgn val="ctr"/>
        <c:lblOffset val="100"/>
        <c:noMultiLvlLbl val="0"/>
      </c:catAx>
      <c:valAx>
        <c:axId val="-2113994440"/>
        <c:scaling>
          <c:max val="40.0"/>
          <c:min val="0.0"/>
        </c:scaling>
        <c:delete val="0"/>
        <c:axPos val="b"/>
        <c:majorGridlines>
          <c:spPr>
            <a:ln w="6350">
              <a:solidFill>
                <a:srgbClr val="D7D1C1"/>
              </a:solidFill>
            </a:ln>
          </c:spPr>
        </c:majorGridlines>
        <c:title>
          <c:tx>
            <c:rich>
              <a:bodyPr/>
              <a:lstStyle/>
              <a:p>
                <a:r>
                  <a:rPr sz="1300" b="0">
                    <a:solidFill>
                      <a:srgbClr val="575A4F"/>
                    </a:solidFill>
                  </a:rPr>
                  <a:t>Opinions</a:t>
                </a:r>
              </a:p>
            </c:rich>
          </c:tx>
          <c:layout/>
          <c:overlay val="0"/>
        </c:title>
        <c:majorTickMark val="out"/>
        <c:minorTickMark val="none"/>
        <c:tickLblPos val="nextTo"/>
        <c:spPr>
          <a:ln>
            <a:noFill/>
          </a:ln>
        </c:spPr>
        <c:txPr>
          <a:bodyPr/>
          <a:lstStyle/>
          <a:p>
            <a:pPr>
              <a:defRPr sz="1300"/>
            </a:pPr>
          </a:p>
        </c:txPr>
        <c:crossAx val="-2068027336"/>
        <c:crosses val="autoZero"/>
        <c:majorUnit val="10.0"/>
      </c:valAx>
    </c:plotArea>
    <c:legend>
      <c:legendPos val="b"/>
      <c:overlay val="0"/>
      <c:txPr>
        <a:bodyPr/>
        <a:lstStyle/>
        <a:p>
          <a:pPr>
            <a:defRPr sz="1400"/>
          </a:pPr>
        </a:p>
      </c:txPr>
    </c:legend>
    <c:dispBlanksAs val="gap"/>
  </c:chart>
  <c:txPr>
    <a:bodyPr/>
    <a:lstStyle/>
    <a:p>
      <a:pPr>
        <a:defRPr sz="1500">
          <a:solidFill>
            <a:srgbClr val="22241E"/>
          </a:solidFill>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0:45. Same framing as the shorter decks, plus the roadmap: where evidence gets appealed, how error becomes reversal, the eight reversals one by one, harmless error, a note on Rule 103(b), then how this was made and what the audit found. The strip is every opinion in decision order. Exploratory Project by Danielle M. Teagarden. Not legal advice, and not an official statement of any court or organization. Set in Century Schoolbook and Calibri; if your computer lacks them PowerPoint will substitute.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Read the figure as a map. The busiest rows hold 108 of 176 opinions and 1 reversal. Caveat: the rollup uses first-match placement, so compound issues sit in one row only; the eight reversals do not change under any placement, but family counts would. Counts recompute from the table; the coding itself is unverified.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8 of 176: 4.5%, Wilson score interval 2.3% to 8.7%. The Wilson score interval is a standard way to put a range on a proportion from a small count. Error found or assumed: 49 of 176 (28%), made of 41 harmless and 8 reversed. Alternative 'even if' harmless holdings are coded by the primary rationale. The denominator is opinions, not trial rulings.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Native, editable chart. 404: 27 no error, 8 harmless, 1 reversed. Hearsay: 19, 9 harmless, 3 not reached. Relevance: 10, 12 harmless, 2 not reached. Authentication: 16, 1 harmless. The mechanics of deference are a reading of the opinions, not a coded field.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Small cells with named cases: vouching 1 of 11 (Neace), rape shield 1 of 5 (Watson), Confrontation Clause 1 of 6 (Taylor), and one case each for Rules 806, 408 (1 of 2) and 201. Fischer is coded under Other because the court decided it on the notice-and-demand statute. These are counts, not rates. Credibility was central in four, on a reading of the notes: a hypothesis from eight cases, not a coded finding.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Matter of E.K. (Oct. 16, 2025): judicial notice of drug-screen results in a CHINS case. Taylor (Dec. 17, 2025): Supreme Court, 3 to 2 on transfer; the State conceded a Confrontation Clause violation, and the reversal turned on harmlessness. Do not describe the standard of review for Taylor. Fischer (Dec. 16, 2025): a partial reversal, the Level 1 count only, on the notice-and-demand statute; the Confrontation Clause claim was not reached. These are teaching summaries, not legal advice.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Morgan (Feb. 25, 2026): excluded 404(b) and 403 material reached the jury room; the denial of a mistrial was reversed. Watson (Mar. 18, 2026): a pretrial ruling on the State's interlocutory appeal; the defendant did not show the prior accusations demonstrably false. Neace (Apr. 21, 2026): vouching by two witnesses; new trial. Teaching summaries, not legal advice.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Boehm (Mar. 23, 2026) is a memorandum decision, not binding precedent, and the appellee filed no brief; the reversal was partial. McCoy (May 8, 2026) is a first-impression Rule 806 ruling in a civil trial to the court: a deposition stood in for live testimony and the impeaching emails were excluded as hearsay without being reviewed. The discussion questions are for educators, not instructions to judges and not a statement of Indiana law.</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0:45. Same message. Case type: criminal 5 of 142, civil 2 of 24, juvenile 1 of 10; the civil and juvenile cells are small. The caution band is the sentence to read aloud.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41 opinions were coded error but harmless, which includes opinions where error was assumed without being decided. 28 are memoranda. The practical angle: these were records that were untidy but lost nothing on appeal. Memoranda are not precedent; verify in the opinion. Counts by family use first-match placement.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The Indiana Supreme Court amended Evidence Rule 103(b) by order of March 6, 2026 (Cause No. 26S-MS-8), effective July 1, 2026, so a definitive ruling on the record need not be renewed. The rule text on the site is as supplied, including that amendment; other rules carry their own effective dates, and the official text is at rules.incourts.gov. 10 opinions here were coded raised but not reached, which includes issues held waived or unpreserved.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Same three layers. Add the audit method: counts recomputed with code; the eight reversals opened by AI agents against the court's own documents; 12 random criminal and 14 other opinions checked the same way; a keyword screen of the other 168 for missed evidence reversals (not a full read); Wilson score intervals computed. Reporter (N.E.3d) citations were not verified against a primary source, so cite by docket, date and the court's URL.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Walk the corrections. For a judicial audience the key ones: seven of eight are published; the monthly high is 16.7% in March; in the random criminal sample two of 12 outcome codes were wrong (a small sample, so a very wide interval); N.E.3d citations are unverified; and 93 records carry a month rather than a day. Counts are reproducible; coding is screening-grade.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0:45. Land the three points. Next steps: a full read of every reversed and harmless record against the opinion, citations are checked in a primary source, and the set is rerun against the courts' own listings. Reuse: CC0 1.0 for the original text, data, handouts and slides; court opinions and rule text are not covered.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APPENDIX. Use only if asked. Reversals by month: Oct 1, Dec 2, Feb 1, Mar 2, Apr 1, May 1. July to September 2025 have none and are also the lightly coded months. Monthly volume may reflect search retrieval.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800" y="0"/>
            <a:ext cx="14630400"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4133" y="0"/>
            <a:ext cx="5147733" cy="0"/>
          </a:xfrm>
        </p:spPr>
        <p:txBody>
          <a:bodyPr/>
          <a:lstStyle/>
          <a:p>
            <a:endParaRPr lang="en-US"/>
          </a:p>
        </p:txBody>
      </p:sp>
      <p:sp>
        <p:nvSpPr>
          <p:cNvPr id="9" name="Slide Number Placeholder 8"/>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4133" y="0"/>
            <a:ext cx="5147733" cy="0"/>
          </a:xfrm>
        </p:spPr>
        <p:txBody>
          <a:bodyPr/>
          <a:lstStyle/>
          <a:p>
            <a:endParaRPr lang="en-US"/>
          </a:p>
        </p:txBody>
      </p:sp>
      <p:sp>
        <p:nvSpPr>
          <p:cNvPr id="5" name="Slide Number Placeholder 4"/>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4133" y="0"/>
            <a:ext cx="5147733" cy="0"/>
          </a:xfrm>
        </p:spPr>
        <p:txBody>
          <a:bodyPr/>
          <a:lstStyle/>
          <a:p>
            <a:endParaRPr lang="en-US"/>
          </a:p>
        </p:txBody>
      </p:sp>
      <p:sp>
        <p:nvSpPr>
          <p:cNvPr id="4" name="Slide Number Placeholder 3"/>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0"/>
            <a:ext cx="14630400"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EDE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B2823"/>
        </a:solidFill>
        <a:effectLst/>
      </p:bgPr>
    </p:bg>
    <p:spTree>
      <p:nvGrpSpPr>
        <p:cNvPr id="1" name=""/>
        <p:cNvGrpSpPr/>
        <p:nvPr/>
      </p:nvGrpSpPr>
      <p:grpSpPr/>
      <p:sp>
        <p:nvSpPr>
          <p:cNvPr id="2" name="Title"/>
          <p:cNvSpPr>
            <a:spLocks noGrp="1"/>
          </p:cNvSpPr>
          <p:nvPr>
            <p:ph type="title"/>
          </p:nvPr>
        </p:nvSpPr>
        <p:spPr>
          <a:xfrm>
            <a:off x="731520" y="1005840"/>
            <a:ext cx="10698480" cy="1005840"/>
          </a:xfrm>
        </p:spPr>
        <p:txBody>
          <a:bodyPr wrap="square" lIns="0" rIns="0" tIns="0" bIns="0" anchor="t">
            <a:noAutofit/>
          </a:bodyPr>
          <a:lstStyle/>
          <a:p>
            <a:pPr algn="l">
              <a:lnSpc>
                <a:spcPct val="105000"/>
              </a:lnSpc>
              <a:spcAft>
                <a:spcPts val="0"/>
              </a:spcAft>
            </a:pPr>
            <a:r>
              <a:rPr sz="6000" b="0" i="0" lang="en-US">
                <a:solidFill>
                  <a:srgbClr val="EEE8D6"/>
                </a:solidFill>
                <a:latin typeface="Century Schoolbook"/>
              </a:rPr>
              <a:t>176 opinions. 8 reversals.</a:t>
            </a:r>
          </a:p>
        </p:txBody>
      </p:sp>
      <p:sp>
        <p:nvSpPr>
          <p:cNvPr id="3" name="Panel">
            <a:extLst>
              <a:ext uri="{C183D7F6-B498-43B3-948B-1728B52AA6E4}">
                <adec:decorative xmlns:adec="http://schemas.microsoft.com/office/drawing/2017/decorative" val="1"/>
              </a:ext>
            </a:extLst>
          </p:cNvPr>
          <p:cNvSpPr/>
          <p:nvPr/>
        </p:nvSpPr>
        <p:spPr>
          <a:xfrm>
            <a:off x="731520" y="566928"/>
            <a:ext cx="548640" cy="54864"/>
          </a:xfrm>
          <a:prstGeom prst="rect">
            <a:avLst/>
          </a:prstGeom>
          <a:solidFill>
            <a:srgbClr val="CDBA85"/>
          </a:solidFill>
          <a:ln>
            <a:noFill/>
          </a:ln>
        </p:spPr>
        <p:txBody>
          <a:bodyPr rtlCol="0" anchor="ctr"/>
          <a:lstStyle/>
          <a:p>
            <a:pPr algn="ctr"/>
          </a:p>
        </p:txBody>
      </p:sp>
      <p:sp>
        <p:nvSpPr>
          <p:cNvPr id="4" name="Series"/>
          <p:cNvSpPr txBox="1"/>
          <p:nvPr/>
        </p:nvSpPr>
        <p:spPr>
          <a:xfrm>
            <a:off x="731520" y="713232"/>
            <a:ext cx="10698480" cy="274320"/>
          </a:xfrm>
          <a:prstGeom prst="rect">
            <a:avLst/>
          </a:prstGeom>
          <a:noFill/>
        </p:spPr>
        <p:txBody>
          <a:bodyPr wrap="square" lIns="0" rIns="0" tIns="0" bIns="0" anchor="ctr">
            <a:noAutofit/>
          </a:bodyPr>
          <a:lstStyle/>
          <a:p>
            <a:pPr algn="l">
              <a:lnSpc>
                <a:spcPct val="110000"/>
              </a:lnSpc>
              <a:spcAft>
                <a:spcPts val="0"/>
              </a:spcAft>
            </a:pPr>
            <a:r>
              <a:rPr sz="1600" b="1" i="0" lang="en-US">
                <a:solidFill>
                  <a:srgbClr val="CDBA85"/>
                </a:solidFill>
                <a:latin typeface="Calibri"/>
              </a:rPr>
              <a:t>EXPLORATORY PROJECT  ·  15-MINUTE VERSION</a:t>
            </a:r>
          </a:p>
        </p:txBody>
      </p:sp>
      <p:sp>
        <p:nvSpPr>
          <p:cNvPr id="5" name="Headline"/>
          <p:cNvSpPr txBox="1"/>
          <p:nvPr/>
        </p:nvSpPr>
        <p:spPr>
          <a:xfrm>
            <a:off x="731520" y="2103120"/>
            <a:ext cx="10698480" cy="1097280"/>
          </a:xfrm>
          <a:prstGeom prst="rect">
            <a:avLst/>
          </a:prstGeom>
          <a:noFill/>
        </p:spPr>
        <p:txBody>
          <a:bodyPr wrap="square" lIns="0" rIns="0" tIns="0" bIns="0" anchor="t">
            <a:noAutofit/>
          </a:bodyPr>
          <a:lstStyle/>
          <a:p>
            <a:pPr algn="l">
              <a:lnSpc>
                <a:spcPct val="110000"/>
              </a:lnSpc>
              <a:spcAft>
                <a:spcPts val="0"/>
              </a:spcAft>
            </a:pPr>
            <a:r>
              <a:rPr sz="2400" b="0" i="0" lang="en-US">
                <a:solidFill>
                  <a:srgbClr val="EEE8D6"/>
                </a:solidFill>
                <a:latin typeface="Century Schoolbook"/>
              </a:rPr>
              <a:t>Of 176 opinions that raised an evidence question on appeal, 8 were reversed because of an evidence ruling (in whole or in part).</a:t>
            </a:r>
          </a:p>
        </p:txBody>
      </p:sp>
      <p:sp>
        <p:nvSpPr>
          <p:cNvPr id="6" name="Subtitle"/>
          <p:cNvSpPr txBox="1"/>
          <p:nvPr/>
        </p:nvSpPr>
        <p:spPr>
          <a:xfrm>
            <a:off x="731520" y="3291840"/>
            <a:ext cx="10698480" cy="1188720"/>
          </a:xfrm>
          <a:prstGeom prst="rect">
            <a:avLst/>
          </a:prstGeom>
          <a:noFill/>
        </p:spPr>
        <p:txBody>
          <a:bodyPr wrap="square" lIns="0" rIns="0" tIns="0" bIns="0" anchor="t">
            <a:noAutofit/>
          </a:bodyPr>
          <a:lstStyle/>
          <a:p>
            <a:pPr algn="l">
              <a:lnSpc>
                <a:spcPct val="110000"/>
              </a:lnSpc>
              <a:spcAft>
                <a:spcPts val="0"/>
              </a:spcAft>
            </a:pPr>
            <a:r>
              <a:rPr sz="1800" b="0" i="0" lang="en-US">
                <a:solidFill>
                  <a:srgbClr val="BDC8C0"/>
                </a:solidFill>
                <a:latin typeface="Century Schoolbook"/>
              </a:rPr>
              <a:t>What a year of Indiana appellate opinions on evidence shows about where trial-court evidence rulings hold, and where they turn. Run on full-text opinions from July 1, 2025 to June 30, 2026.</a:t>
            </a:r>
          </a:p>
        </p:txBody>
      </p:sp>
      <p:grpSp>
        <p:nvGrpSpPr>
          <p:cNvPr id="7" name="Strip of all 176 opinions" descr="Strip of 176 marks, one for each opinion, in order of decision from July 2025 to June 2026. 117 circles are opinions with no error, 10 dashed-outline circles raised an issue the court did not reach, 41 squares found or assumed error that was harmless, and 8 bright diamonds are the reversals; the first is in Oct. 2025."/>
          <p:cNvGrpSpPr/>
          <p:nvPr/>
        </p:nvGrpSpPr>
        <p:grpSpPr>
          <a:xfrm>
            <a:off x="699516" y="4576572"/>
            <a:ext cx="10652303" cy="950976"/>
            <a:chOff x="699516" y="4576572"/>
            <a:chExt cx="10652303" cy="950976"/>
          </a:xfrm>
        </p:grpSpPr>
        <p:sp>
          <p:nvSpPr>
            <p:cNvPr id="8" name="Mark">
              <a:extLst>
                <a:ext uri="{C183D7F6-B498-43B3-948B-1728B52AA6E4}">
                  <adec:decorative xmlns:adec="http://schemas.microsoft.com/office/drawing/2017/decorative" val="1"/>
                </a:ext>
              </a:extLst>
            </p:cNvPr>
            <p:cNvSpPr/>
            <p:nvPr/>
          </p:nvSpPr>
          <p:spPr>
            <a:xfrm>
              <a:off x="699516" y="4576572"/>
              <a:ext cx="173736" cy="173736"/>
            </a:xfrm>
            <a:prstGeom prst="ellipse">
              <a:avLst/>
            </a:prstGeom>
            <a:solidFill>
              <a:srgbClr val="5E6F65"/>
            </a:solidFill>
            <a:ln w="9525">
              <a:solidFill>
                <a:srgbClr val="8FA196"/>
              </a:solidFill>
            </a:ln>
          </p:spPr>
          <p:txBody>
            <a:bodyPr rtlCol="0" anchor="ctr"/>
            <a:lstStyle/>
            <a:p>
              <a:pPr algn="ctr"/>
            </a:p>
          </p:txBody>
        </p:sp>
        <p:sp>
          <p:nvSpPr>
            <p:cNvPr id="9" name="Mark">
              <a:extLst>
                <a:ext uri="{C183D7F6-B498-43B3-948B-1728B52AA6E4}">
                  <adec:decorative xmlns:adec="http://schemas.microsoft.com/office/drawing/2017/decorative" val="1"/>
                </a:ext>
              </a:extLst>
            </p:cNvPr>
            <p:cNvSpPr/>
            <p:nvPr/>
          </p:nvSpPr>
          <p:spPr>
            <a:xfrm>
              <a:off x="943204" y="4576572"/>
              <a:ext cx="173736" cy="173736"/>
            </a:xfrm>
            <a:prstGeom prst="ellipse">
              <a:avLst/>
            </a:prstGeom>
            <a:solidFill>
              <a:srgbClr val="5E6F65"/>
            </a:solidFill>
            <a:ln w="9525">
              <a:solidFill>
                <a:srgbClr val="8FA196"/>
              </a:solidFill>
            </a:ln>
          </p:spPr>
          <p:txBody>
            <a:bodyPr rtlCol="0" anchor="ctr"/>
            <a:lstStyle/>
            <a:p>
              <a:pPr algn="ctr"/>
            </a:p>
          </p:txBody>
        </p:sp>
        <p:sp>
          <p:nvSpPr>
            <p:cNvPr id="10" name="Mark">
              <a:extLst>
                <a:ext uri="{C183D7F6-B498-43B3-948B-1728B52AA6E4}">
                  <adec:decorative xmlns:adec="http://schemas.microsoft.com/office/drawing/2017/decorative" val="1"/>
                </a:ext>
              </a:extLst>
            </p:cNvPr>
            <p:cNvSpPr/>
            <p:nvPr/>
          </p:nvSpPr>
          <p:spPr>
            <a:xfrm>
              <a:off x="1186891" y="4576572"/>
              <a:ext cx="173736" cy="173736"/>
            </a:xfrm>
            <a:prstGeom prst="ellipse">
              <a:avLst/>
            </a:prstGeom>
            <a:solidFill>
              <a:srgbClr val="5E6F65"/>
            </a:solidFill>
            <a:ln w="9525">
              <a:solidFill>
                <a:srgbClr val="8FA196"/>
              </a:solidFill>
            </a:ln>
          </p:spPr>
          <p:txBody>
            <a:bodyPr rtlCol="0" anchor="ctr"/>
            <a:lstStyle/>
            <a:p>
              <a:pPr algn="ctr"/>
            </a:p>
          </p:txBody>
        </p:sp>
        <p:sp>
          <p:nvSpPr>
            <p:cNvPr id="11" name="Mark">
              <a:extLst>
                <a:ext uri="{C183D7F6-B498-43B3-948B-1728B52AA6E4}">
                  <adec:decorative xmlns:adec="http://schemas.microsoft.com/office/drawing/2017/decorative" val="1"/>
                </a:ext>
              </a:extLst>
            </p:cNvPr>
            <p:cNvSpPr/>
            <p:nvPr/>
          </p:nvSpPr>
          <p:spPr>
            <a:xfrm>
              <a:off x="1430579" y="4576572"/>
              <a:ext cx="173736" cy="173736"/>
            </a:xfrm>
            <a:prstGeom prst="ellipse">
              <a:avLst/>
            </a:prstGeom>
            <a:solidFill>
              <a:srgbClr val="5E6F65"/>
            </a:solidFill>
            <a:ln w="9525">
              <a:solidFill>
                <a:srgbClr val="8FA196"/>
              </a:solidFill>
            </a:ln>
          </p:spPr>
          <p:txBody>
            <a:bodyPr rtlCol="0" anchor="ctr"/>
            <a:lstStyle/>
            <a:p>
              <a:pPr algn="ctr"/>
            </a:p>
          </p:txBody>
        </p:sp>
        <p:sp>
          <p:nvSpPr>
            <p:cNvPr id="12" name="Mark">
              <a:extLst>
                <a:ext uri="{C183D7F6-B498-43B3-948B-1728B52AA6E4}">
                  <adec:decorative xmlns:adec="http://schemas.microsoft.com/office/drawing/2017/decorative" val="1"/>
                </a:ext>
              </a:extLst>
            </p:cNvPr>
            <p:cNvSpPr/>
            <p:nvPr/>
          </p:nvSpPr>
          <p:spPr>
            <a:xfrm>
              <a:off x="1674266" y="4576572"/>
              <a:ext cx="173736" cy="173736"/>
            </a:xfrm>
            <a:prstGeom prst="ellipse">
              <a:avLst/>
            </a:prstGeom>
            <a:solidFill>
              <a:srgbClr val="5E6F65"/>
            </a:solidFill>
            <a:ln w="9525">
              <a:solidFill>
                <a:srgbClr val="8FA196"/>
              </a:solidFill>
            </a:ln>
          </p:spPr>
          <p:txBody>
            <a:bodyPr rtlCol="0" anchor="ctr"/>
            <a:lstStyle/>
            <a:p>
              <a:pPr algn="ctr"/>
            </a:p>
          </p:txBody>
        </p:sp>
        <p:sp>
          <p:nvSpPr>
            <p:cNvPr id="13" name="Mark">
              <a:extLst>
                <a:ext uri="{C183D7F6-B498-43B3-948B-1728B52AA6E4}">
                  <adec:decorative xmlns:adec="http://schemas.microsoft.com/office/drawing/2017/decorative" val="1"/>
                </a:ext>
              </a:extLst>
            </p:cNvPr>
            <p:cNvSpPr/>
            <p:nvPr/>
          </p:nvSpPr>
          <p:spPr>
            <a:xfrm>
              <a:off x="1917954" y="4576572"/>
              <a:ext cx="173736" cy="173736"/>
            </a:xfrm>
            <a:prstGeom prst="ellipse">
              <a:avLst/>
            </a:prstGeom>
            <a:solidFill>
              <a:srgbClr val="5E6F65"/>
            </a:solidFill>
            <a:ln w="9525">
              <a:solidFill>
                <a:srgbClr val="8FA196"/>
              </a:solidFill>
            </a:ln>
          </p:spPr>
          <p:txBody>
            <a:bodyPr rtlCol="0" anchor="ctr"/>
            <a:lstStyle/>
            <a:p>
              <a:pPr algn="ctr"/>
            </a:p>
          </p:txBody>
        </p:sp>
        <p:sp>
          <p:nvSpPr>
            <p:cNvPr id="14" name="Mark">
              <a:extLst>
                <a:ext uri="{C183D7F6-B498-43B3-948B-1728B52AA6E4}">
                  <adec:decorative xmlns:adec="http://schemas.microsoft.com/office/drawing/2017/decorative" val="1"/>
                </a:ext>
              </a:extLst>
            </p:cNvPr>
            <p:cNvSpPr/>
            <p:nvPr/>
          </p:nvSpPr>
          <p:spPr>
            <a:xfrm>
              <a:off x="2161642" y="4576572"/>
              <a:ext cx="173736" cy="173736"/>
            </a:xfrm>
            <a:prstGeom prst="ellipse">
              <a:avLst/>
            </a:prstGeom>
            <a:solidFill>
              <a:srgbClr val="5E6F65"/>
            </a:solidFill>
            <a:ln w="9525">
              <a:solidFill>
                <a:srgbClr val="8FA196"/>
              </a:solidFill>
            </a:ln>
          </p:spPr>
          <p:txBody>
            <a:bodyPr rtlCol="0" anchor="ctr"/>
            <a:lstStyle/>
            <a:p>
              <a:pPr algn="ctr"/>
            </a:p>
          </p:txBody>
        </p:sp>
        <p:sp>
          <p:nvSpPr>
            <p:cNvPr id="15" name="Mark">
              <a:extLst>
                <a:ext uri="{C183D7F6-B498-43B3-948B-1728B52AA6E4}">
                  <adec:decorative xmlns:adec="http://schemas.microsoft.com/office/drawing/2017/decorative" val="1"/>
                </a:ext>
              </a:extLst>
            </p:cNvPr>
            <p:cNvSpPr/>
            <p:nvPr/>
          </p:nvSpPr>
          <p:spPr>
            <a:xfrm>
              <a:off x="2405329" y="4576572"/>
              <a:ext cx="173736" cy="173736"/>
            </a:xfrm>
            <a:prstGeom prst="ellipse">
              <a:avLst/>
            </a:prstGeom>
            <a:solidFill>
              <a:srgbClr val="5E6F65"/>
            </a:solidFill>
            <a:ln w="9525">
              <a:solidFill>
                <a:srgbClr val="8FA196"/>
              </a:solidFill>
            </a:ln>
          </p:spPr>
          <p:txBody>
            <a:bodyPr rtlCol="0" anchor="ctr"/>
            <a:lstStyle/>
            <a:p>
              <a:pPr algn="ctr"/>
            </a:p>
          </p:txBody>
        </p:sp>
        <p:sp>
          <p:nvSpPr>
            <p:cNvPr id="16" name="Mark">
              <a:extLst>
                <a:ext uri="{C183D7F6-B498-43B3-948B-1728B52AA6E4}">
                  <adec:decorative xmlns:adec="http://schemas.microsoft.com/office/drawing/2017/decorative" val="1"/>
                </a:ext>
              </a:extLst>
            </p:cNvPr>
            <p:cNvSpPr/>
            <p:nvPr/>
          </p:nvSpPr>
          <p:spPr>
            <a:xfrm>
              <a:off x="2649017" y="4576572"/>
              <a:ext cx="173736" cy="173736"/>
            </a:xfrm>
            <a:prstGeom prst="ellipse">
              <a:avLst/>
            </a:prstGeom>
            <a:solidFill>
              <a:srgbClr val="5E6F65"/>
            </a:solidFill>
            <a:ln w="9525">
              <a:solidFill>
                <a:srgbClr val="8FA196"/>
              </a:solidFill>
            </a:ln>
          </p:spPr>
          <p:txBody>
            <a:bodyPr rtlCol="0" anchor="ctr"/>
            <a:lstStyle/>
            <a:p>
              <a:pPr algn="ctr"/>
            </a:p>
          </p:txBody>
        </p:sp>
        <p:sp>
          <p:nvSpPr>
            <p:cNvPr id="17" name="Mark">
              <a:extLst>
                <a:ext uri="{C183D7F6-B498-43B3-948B-1728B52AA6E4}">
                  <adec:decorative xmlns:adec="http://schemas.microsoft.com/office/drawing/2017/decorative" val="1"/>
                </a:ext>
              </a:extLst>
            </p:cNvPr>
            <p:cNvSpPr/>
            <p:nvPr/>
          </p:nvSpPr>
          <p:spPr>
            <a:xfrm>
              <a:off x="2892704" y="4576572"/>
              <a:ext cx="173736" cy="173736"/>
            </a:xfrm>
            <a:prstGeom prst="ellipse">
              <a:avLst/>
            </a:prstGeom>
            <a:solidFill>
              <a:srgbClr val="5E6F65"/>
            </a:solidFill>
            <a:ln w="9525">
              <a:solidFill>
                <a:srgbClr val="8FA196"/>
              </a:solidFill>
            </a:ln>
          </p:spPr>
          <p:txBody>
            <a:bodyPr rtlCol="0" anchor="ctr"/>
            <a:lstStyle/>
            <a:p>
              <a:pPr algn="ctr"/>
            </a:p>
          </p:txBody>
        </p:sp>
        <p:sp>
          <p:nvSpPr>
            <p:cNvPr id="18" name="Mark">
              <a:extLst>
                <a:ext uri="{C183D7F6-B498-43B3-948B-1728B52AA6E4}">
                  <adec:decorative xmlns:adec="http://schemas.microsoft.com/office/drawing/2017/decorative" val="1"/>
                </a:ext>
              </a:extLst>
            </p:cNvPr>
            <p:cNvSpPr/>
            <p:nvPr/>
          </p:nvSpPr>
          <p:spPr>
            <a:xfrm>
              <a:off x="3136392"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 name="Mark">
              <a:extLst>
                <a:ext uri="{C183D7F6-B498-43B3-948B-1728B52AA6E4}">
                  <adec:decorative xmlns:adec="http://schemas.microsoft.com/office/drawing/2017/decorative" val="1"/>
                </a:ext>
              </a:extLst>
            </p:cNvPr>
            <p:cNvSpPr/>
            <p:nvPr/>
          </p:nvSpPr>
          <p:spPr>
            <a:xfrm>
              <a:off x="3380080"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3623767"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21" name="Mark">
              <a:extLst>
                <a:ext uri="{C183D7F6-B498-43B3-948B-1728B52AA6E4}">
                  <adec:decorative xmlns:adec="http://schemas.microsoft.com/office/drawing/2017/decorative" val="1"/>
                </a:ext>
              </a:extLst>
            </p:cNvPr>
            <p:cNvSpPr/>
            <p:nvPr/>
          </p:nvSpPr>
          <p:spPr>
            <a:xfrm>
              <a:off x="3867455"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22" name="Mark">
              <a:extLst>
                <a:ext uri="{C183D7F6-B498-43B3-948B-1728B52AA6E4}">
                  <adec:decorative xmlns:adec="http://schemas.microsoft.com/office/drawing/2017/decorative" val="1"/>
                </a:ext>
              </a:extLst>
            </p:cNvPr>
            <p:cNvSpPr/>
            <p:nvPr/>
          </p:nvSpPr>
          <p:spPr>
            <a:xfrm>
              <a:off x="4111142"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4354830" y="4576572"/>
              <a:ext cx="173736" cy="173736"/>
            </a:xfrm>
            <a:prstGeom prst="ellipse">
              <a:avLst/>
            </a:prstGeom>
            <a:solidFill>
              <a:srgbClr val="5E6F65"/>
            </a:solidFill>
            <a:ln w="9525">
              <a:solidFill>
                <a:srgbClr val="8FA196"/>
              </a:solidFill>
            </a:ln>
          </p:spPr>
          <p:txBody>
            <a:bodyPr rtlCol="0" anchor="ctr"/>
            <a:lstStyle/>
            <a:p>
              <a:pPr algn="ctr"/>
            </a:p>
          </p:txBody>
        </p:sp>
        <p:sp>
          <p:nvSpPr>
            <p:cNvPr id="24" name="Mark">
              <a:extLst>
                <a:ext uri="{C183D7F6-B498-43B3-948B-1728B52AA6E4}">
                  <adec:decorative xmlns:adec="http://schemas.microsoft.com/office/drawing/2017/decorative" val="1"/>
                </a:ext>
              </a:extLst>
            </p:cNvPr>
            <p:cNvSpPr/>
            <p:nvPr/>
          </p:nvSpPr>
          <p:spPr>
            <a:xfrm>
              <a:off x="459851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5" name="Mark">
              <a:extLst>
                <a:ext uri="{C183D7F6-B498-43B3-948B-1728B52AA6E4}">
                  <adec:decorative xmlns:adec="http://schemas.microsoft.com/office/drawing/2017/decorative" val="1"/>
                </a:ext>
              </a:extLst>
            </p:cNvPr>
            <p:cNvSpPr/>
            <p:nvPr/>
          </p:nvSpPr>
          <p:spPr>
            <a:xfrm>
              <a:off x="4842205" y="4576572"/>
              <a:ext cx="173736" cy="173736"/>
            </a:xfrm>
            <a:prstGeom prst="ellipse">
              <a:avLst/>
            </a:prstGeom>
            <a:solidFill>
              <a:srgbClr val="5E6F65"/>
            </a:solidFill>
            <a:ln w="9525">
              <a:solidFill>
                <a:srgbClr val="8FA196"/>
              </a:solidFill>
            </a:ln>
          </p:spPr>
          <p:txBody>
            <a:bodyPr rtlCol="0" anchor="ctr"/>
            <a:lstStyle/>
            <a:p>
              <a:pPr algn="ctr"/>
            </a:p>
          </p:txBody>
        </p:sp>
        <p:sp>
          <p:nvSpPr>
            <p:cNvPr id="26" name="Mark">
              <a:extLst>
                <a:ext uri="{C183D7F6-B498-43B3-948B-1728B52AA6E4}">
                  <adec:decorative xmlns:adec="http://schemas.microsoft.com/office/drawing/2017/decorative" val="1"/>
                </a:ext>
              </a:extLst>
            </p:cNvPr>
            <p:cNvSpPr/>
            <p:nvPr/>
          </p:nvSpPr>
          <p:spPr>
            <a:xfrm>
              <a:off x="5085893" y="4576572"/>
              <a:ext cx="173736" cy="173736"/>
            </a:xfrm>
            <a:prstGeom prst="ellipse">
              <a:avLst/>
            </a:prstGeom>
            <a:solidFill>
              <a:srgbClr val="5E6F65"/>
            </a:solidFill>
            <a:ln w="9525">
              <a:solidFill>
                <a:srgbClr val="8FA196"/>
              </a:solidFill>
            </a:ln>
          </p:spPr>
          <p:txBody>
            <a:bodyPr rtlCol="0" anchor="ctr"/>
            <a:lstStyle/>
            <a:p>
              <a:pPr algn="ctr"/>
            </a:p>
          </p:txBody>
        </p:sp>
        <p:sp>
          <p:nvSpPr>
            <p:cNvPr id="27" name="Mark">
              <a:extLst>
                <a:ext uri="{C183D7F6-B498-43B3-948B-1728B52AA6E4}">
                  <adec:decorative xmlns:adec="http://schemas.microsoft.com/office/drawing/2017/decorative" val="1"/>
                </a:ext>
              </a:extLst>
            </p:cNvPr>
            <p:cNvSpPr/>
            <p:nvPr/>
          </p:nvSpPr>
          <p:spPr>
            <a:xfrm>
              <a:off x="5329580" y="4576572"/>
              <a:ext cx="173736" cy="173736"/>
            </a:xfrm>
            <a:prstGeom prst="ellipse">
              <a:avLst/>
            </a:prstGeom>
            <a:solidFill>
              <a:srgbClr val="5E6F65"/>
            </a:solidFill>
            <a:ln w="9525">
              <a:solidFill>
                <a:srgbClr val="8FA196"/>
              </a:solidFill>
            </a:ln>
          </p:spPr>
          <p:txBody>
            <a:bodyPr rtlCol="0" anchor="ctr"/>
            <a:lstStyle/>
            <a:p>
              <a:pPr algn="ctr"/>
            </a:p>
          </p:txBody>
        </p:sp>
        <p:sp>
          <p:nvSpPr>
            <p:cNvPr id="28" name="Mark">
              <a:extLst>
                <a:ext uri="{C183D7F6-B498-43B3-948B-1728B52AA6E4}">
                  <adec:decorative xmlns:adec="http://schemas.microsoft.com/office/drawing/2017/decorative" val="1"/>
                </a:ext>
              </a:extLst>
            </p:cNvPr>
            <p:cNvSpPr/>
            <p:nvPr/>
          </p:nvSpPr>
          <p:spPr>
            <a:xfrm>
              <a:off x="557326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9" name="Mark">
              <a:extLst>
                <a:ext uri="{C183D7F6-B498-43B3-948B-1728B52AA6E4}">
                  <adec:decorative xmlns:adec="http://schemas.microsoft.com/office/drawing/2017/decorative" val="1"/>
                </a:ext>
              </a:extLst>
            </p:cNvPr>
            <p:cNvSpPr/>
            <p:nvPr/>
          </p:nvSpPr>
          <p:spPr>
            <a:xfrm>
              <a:off x="5816956" y="4576572"/>
              <a:ext cx="173736" cy="173736"/>
            </a:xfrm>
            <a:prstGeom prst="ellipse">
              <a:avLst/>
            </a:prstGeom>
            <a:solidFill>
              <a:srgbClr val="5E6F65"/>
            </a:solidFill>
            <a:ln w="9525">
              <a:solidFill>
                <a:srgbClr val="8FA196"/>
              </a:solidFill>
            </a:ln>
          </p:spPr>
          <p:txBody>
            <a:bodyPr rtlCol="0" anchor="ctr"/>
            <a:lstStyle/>
            <a:p>
              <a:pPr algn="ctr"/>
            </a:p>
          </p:txBody>
        </p:sp>
        <p:sp>
          <p:nvSpPr>
            <p:cNvPr id="30" name="Mark">
              <a:extLst>
                <a:ext uri="{C183D7F6-B498-43B3-948B-1728B52AA6E4}">
                  <adec:decorative xmlns:adec="http://schemas.microsoft.com/office/drawing/2017/decorative" val="1"/>
                </a:ext>
              </a:extLst>
            </p:cNvPr>
            <p:cNvSpPr/>
            <p:nvPr/>
          </p:nvSpPr>
          <p:spPr>
            <a:xfrm>
              <a:off x="6060643"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31" name="Mark">
              <a:extLst>
                <a:ext uri="{C183D7F6-B498-43B3-948B-1728B52AA6E4}">
                  <adec:decorative xmlns:adec="http://schemas.microsoft.com/office/drawing/2017/decorative" val="1"/>
                </a:ext>
              </a:extLst>
            </p:cNvPr>
            <p:cNvSpPr/>
            <p:nvPr/>
          </p:nvSpPr>
          <p:spPr>
            <a:xfrm>
              <a:off x="6304331"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2" name="Mark">
              <a:extLst>
                <a:ext uri="{C183D7F6-B498-43B3-948B-1728B52AA6E4}">
                  <adec:decorative xmlns:adec="http://schemas.microsoft.com/office/drawing/2017/decorative" val="1"/>
                </a:ext>
              </a:extLst>
            </p:cNvPr>
            <p:cNvSpPr/>
            <p:nvPr/>
          </p:nvSpPr>
          <p:spPr>
            <a:xfrm>
              <a:off x="654801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6791706" y="4576572"/>
              <a:ext cx="173736" cy="173736"/>
            </a:xfrm>
            <a:prstGeom prst="ellipse">
              <a:avLst/>
            </a:prstGeom>
            <a:solidFill>
              <a:srgbClr val="5E6F65"/>
            </a:solidFill>
            <a:ln w="9525">
              <a:solidFill>
                <a:srgbClr val="8FA196"/>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7035394"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7279081" y="4576572"/>
              <a:ext cx="173736" cy="173736"/>
            </a:xfrm>
            <a:prstGeom prst="ellipse">
              <a:avLst/>
            </a:prstGeom>
            <a:solidFill>
              <a:srgbClr val="5E6F65"/>
            </a:solidFill>
            <a:ln w="9525">
              <a:solidFill>
                <a:srgbClr val="8FA196"/>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7522769"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7" name="Mark">
              <a:extLst>
                <a:ext uri="{C183D7F6-B498-43B3-948B-1728B52AA6E4}">
                  <adec:decorative xmlns:adec="http://schemas.microsoft.com/office/drawing/2017/decorative" val="1"/>
                </a:ext>
              </a:extLst>
            </p:cNvPr>
            <p:cNvSpPr/>
            <p:nvPr/>
          </p:nvSpPr>
          <p:spPr>
            <a:xfrm>
              <a:off x="7766456"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8" name="Mark">
              <a:extLst>
                <a:ext uri="{C183D7F6-B498-43B3-948B-1728B52AA6E4}">
                  <adec:decorative xmlns:adec="http://schemas.microsoft.com/office/drawing/2017/decorative" val="1"/>
                </a:ext>
              </a:extLst>
            </p:cNvPr>
            <p:cNvSpPr/>
            <p:nvPr/>
          </p:nvSpPr>
          <p:spPr>
            <a:xfrm>
              <a:off x="8010144"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8253832" y="4576572"/>
              <a:ext cx="173736" cy="173736"/>
            </a:xfrm>
            <a:prstGeom prst="ellipse">
              <a:avLst/>
            </a:prstGeom>
            <a:solidFill>
              <a:srgbClr val="5E6F65"/>
            </a:solidFill>
            <a:ln w="9525">
              <a:solidFill>
                <a:srgbClr val="8FA196"/>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8497519"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8741207" y="4576572"/>
              <a:ext cx="173736" cy="173736"/>
            </a:xfrm>
            <a:prstGeom prst="ellipse">
              <a:avLst/>
            </a:prstGeom>
            <a:solidFill>
              <a:srgbClr val="5E6F65"/>
            </a:solidFill>
            <a:ln w="9525">
              <a:solidFill>
                <a:srgbClr val="8FA196"/>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8984894"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9228582" y="4576572"/>
              <a:ext cx="173736" cy="173736"/>
            </a:xfrm>
            <a:prstGeom prst="ellipse">
              <a:avLst/>
            </a:prstGeom>
            <a:solidFill>
              <a:srgbClr val="5E6F65"/>
            </a:solidFill>
            <a:ln w="9525">
              <a:solidFill>
                <a:srgbClr val="8FA196"/>
              </a:solidFill>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9472270" y="4576572"/>
              <a:ext cx="173736" cy="173736"/>
            </a:xfrm>
            <a:prstGeom prst="ellipse">
              <a:avLst/>
            </a:prstGeom>
            <a:solidFill>
              <a:srgbClr val="5E6F65"/>
            </a:solidFill>
            <a:ln w="9525">
              <a:solidFill>
                <a:srgbClr val="8FA196"/>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9715957" y="4576572"/>
              <a:ext cx="173736" cy="173736"/>
            </a:xfrm>
            <a:prstGeom prst="ellipse">
              <a:avLst/>
            </a:prstGeom>
            <a:solidFill>
              <a:srgbClr val="5E6F65"/>
            </a:solidFill>
            <a:ln w="9525">
              <a:solidFill>
                <a:srgbClr val="8FA196"/>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9959645" y="4576572"/>
              <a:ext cx="173736" cy="173736"/>
            </a:xfrm>
            <a:prstGeom prst="ellipse">
              <a:avLst/>
            </a:prstGeom>
            <a:solidFill>
              <a:srgbClr val="5E6F65"/>
            </a:solidFill>
            <a:ln w="9525">
              <a:solidFill>
                <a:srgbClr val="8FA196"/>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10203332" y="4576572"/>
              <a:ext cx="173736" cy="173736"/>
            </a:xfrm>
            <a:prstGeom prst="ellipse">
              <a:avLst/>
            </a:prstGeom>
            <a:solidFill>
              <a:srgbClr val="5E6F65"/>
            </a:solidFill>
            <a:ln w="9525">
              <a:solidFill>
                <a:srgbClr val="8FA196"/>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10447020" y="4576572"/>
              <a:ext cx="173736" cy="173736"/>
            </a:xfrm>
            <a:prstGeom prst="ellipse">
              <a:avLst/>
            </a:prstGeom>
            <a:solidFill>
              <a:srgbClr val="5E6F65"/>
            </a:solidFill>
            <a:ln w="9525">
              <a:solidFill>
                <a:srgbClr val="8FA196"/>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10690708" y="4576572"/>
              <a:ext cx="173736" cy="173736"/>
            </a:xfrm>
            <a:prstGeom prst="ellipse">
              <a:avLst/>
            </a:prstGeom>
            <a:solidFill>
              <a:srgbClr val="5E6F65"/>
            </a:solidFill>
            <a:ln w="9525">
              <a:solidFill>
                <a:srgbClr val="8FA196"/>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10934395" y="4576572"/>
              <a:ext cx="173736" cy="173736"/>
            </a:xfrm>
            <a:prstGeom prst="ellipse">
              <a:avLst/>
            </a:prstGeom>
            <a:solidFill>
              <a:srgbClr val="5E6F65"/>
            </a:solidFill>
            <a:ln w="9525">
              <a:solidFill>
                <a:srgbClr val="8FA196"/>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11178083" y="4576572"/>
              <a:ext cx="173736" cy="173736"/>
            </a:xfrm>
            <a:prstGeom prst="ellipse">
              <a:avLst/>
            </a:prstGeom>
            <a:solidFill>
              <a:srgbClr val="5E6F65"/>
            </a:solidFill>
            <a:ln w="9525">
              <a:solidFill>
                <a:srgbClr val="8FA196"/>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699516"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94320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1186891" y="4823460"/>
              <a:ext cx="173736" cy="173736"/>
            </a:xfrm>
            <a:prstGeom prst="ellipse">
              <a:avLst/>
            </a:prstGeom>
            <a:solidFill>
              <a:srgbClr val="5E6F65"/>
            </a:solidFill>
            <a:ln w="9525">
              <a:solidFill>
                <a:srgbClr val="8FA196"/>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1430579" y="4823460"/>
              <a:ext cx="173736" cy="173736"/>
            </a:xfrm>
            <a:prstGeom prst="ellipse">
              <a:avLst/>
            </a:prstGeom>
            <a:solidFill>
              <a:srgbClr val="5E6F65"/>
            </a:solidFill>
            <a:ln w="9525">
              <a:solidFill>
                <a:srgbClr val="8FA196"/>
              </a:solidFill>
            </a:ln>
          </p:spPr>
          <p:txBody>
            <a:bodyPr rtlCol="0" anchor="ctr"/>
            <a:lstStyle/>
            <a:p>
              <a:pPr algn="ctr"/>
            </a:p>
          </p:txBody>
        </p:sp>
        <p:sp>
          <p:nvSpPr>
            <p:cNvPr id="56" name="Mark">
              <a:extLst>
                <a:ext uri="{C183D7F6-B498-43B3-948B-1728B52AA6E4}">
                  <adec:decorative xmlns:adec="http://schemas.microsoft.com/office/drawing/2017/decorative" val="1"/>
                </a:ext>
              </a:extLst>
            </p:cNvPr>
            <p:cNvSpPr/>
            <p:nvPr/>
          </p:nvSpPr>
          <p:spPr>
            <a:xfrm>
              <a:off x="1674266" y="4823460"/>
              <a:ext cx="173736" cy="173736"/>
            </a:xfrm>
            <a:prstGeom prst="ellipse">
              <a:avLst/>
            </a:prstGeom>
            <a:solidFill>
              <a:srgbClr val="5E6F65"/>
            </a:solidFill>
            <a:ln w="9525">
              <a:solidFill>
                <a:srgbClr val="8FA196"/>
              </a:solidFill>
            </a:ln>
          </p:spPr>
          <p:txBody>
            <a:bodyPr rtlCol="0" anchor="ctr"/>
            <a:lstStyle/>
            <a:p>
              <a:pPr algn="ctr"/>
            </a:p>
          </p:txBody>
        </p:sp>
        <p:sp>
          <p:nvSpPr>
            <p:cNvPr id="57" name="Mark">
              <a:extLst>
                <a:ext uri="{C183D7F6-B498-43B3-948B-1728B52AA6E4}">
                  <adec:decorative xmlns:adec="http://schemas.microsoft.com/office/drawing/2017/decorative" val="1"/>
                </a:ext>
              </a:extLst>
            </p:cNvPr>
            <p:cNvSpPr/>
            <p:nvPr/>
          </p:nvSpPr>
          <p:spPr>
            <a:xfrm>
              <a:off x="191795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8" name="Mark">
              <a:extLst>
                <a:ext uri="{C183D7F6-B498-43B3-948B-1728B52AA6E4}">
                  <adec:decorative xmlns:adec="http://schemas.microsoft.com/office/drawing/2017/decorative" val="1"/>
                </a:ext>
              </a:extLst>
            </p:cNvPr>
            <p:cNvSpPr/>
            <p:nvPr/>
          </p:nvSpPr>
          <p:spPr>
            <a:xfrm>
              <a:off x="2161642" y="4823460"/>
              <a:ext cx="173736" cy="173736"/>
            </a:xfrm>
            <a:prstGeom prst="ellipse">
              <a:avLst/>
            </a:prstGeom>
            <a:solidFill>
              <a:srgbClr val="5E6F65"/>
            </a:solidFill>
            <a:ln w="9525">
              <a:solidFill>
                <a:srgbClr val="8FA196"/>
              </a:solidFill>
            </a:ln>
          </p:spPr>
          <p:txBody>
            <a:bodyPr rtlCol="0" anchor="ctr"/>
            <a:lstStyle/>
            <a:p>
              <a:pPr algn="ctr"/>
            </a:p>
          </p:txBody>
        </p:sp>
        <p:sp>
          <p:nvSpPr>
            <p:cNvPr id="59" name="Mark">
              <a:extLst>
                <a:ext uri="{C183D7F6-B498-43B3-948B-1728B52AA6E4}">
                  <adec:decorative xmlns:adec="http://schemas.microsoft.com/office/drawing/2017/decorative" val="1"/>
                </a:ext>
              </a:extLst>
            </p:cNvPr>
            <p:cNvSpPr/>
            <p:nvPr/>
          </p:nvSpPr>
          <p:spPr>
            <a:xfrm>
              <a:off x="2368753" y="4786884"/>
              <a:ext cx="246888" cy="246888"/>
            </a:xfrm>
            <a:prstGeom prst="diamond">
              <a:avLst/>
            </a:prstGeom>
            <a:solidFill>
              <a:srgbClr val="F2E3B3"/>
            </a:solidFill>
            <a:ln w="9525">
              <a:solidFill>
                <a:srgbClr val="FFFFFF"/>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2649017"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289270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136392" y="4823460"/>
              <a:ext cx="173736" cy="173736"/>
            </a:xfrm>
            <a:prstGeom prst="ellipse">
              <a:avLst/>
            </a:prstGeom>
            <a:solidFill>
              <a:srgbClr val="5E6F65"/>
            </a:solidFill>
            <a:ln w="9525">
              <a:solidFill>
                <a:srgbClr val="8FA196"/>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380080"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623767" y="4823460"/>
              <a:ext cx="173736" cy="173736"/>
            </a:xfrm>
            <a:prstGeom prst="ellipse">
              <a:avLst/>
            </a:prstGeom>
            <a:solidFill>
              <a:srgbClr val="5E6F65"/>
            </a:solidFill>
            <a:ln w="9525">
              <a:solidFill>
                <a:srgbClr val="8FA196"/>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867455" y="4823460"/>
              <a:ext cx="173736" cy="173736"/>
            </a:xfrm>
            <a:prstGeom prst="ellipse">
              <a:avLst/>
            </a:prstGeom>
            <a:solidFill>
              <a:srgbClr val="5E6F65"/>
            </a:solidFill>
            <a:ln w="9525">
              <a:solidFill>
                <a:srgbClr val="8FA196"/>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4111142" y="4823460"/>
              <a:ext cx="173736" cy="173736"/>
            </a:xfrm>
            <a:prstGeom prst="ellipse">
              <a:avLst/>
            </a:prstGeom>
            <a:solidFill>
              <a:srgbClr val="5E6F65"/>
            </a:solidFill>
            <a:ln w="9525">
              <a:solidFill>
                <a:srgbClr val="8FA196"/>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4354830" y="4823460"/>
              <a:ext cx="173736" cy="173736"/>
            </a:xfrm>
            <a:prstGeom prst="ellipse">
              <a:avLst/>
            </a:prstGeom>
            <a:solidFill>
              <a:srgbClr val="5E6F65"/>
            </a:solidFill>
            <a:ln w="9525">
              <a:solidFill>
                <a:srgbClr val="8FA196"/>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4598518" y="4823460"/>
              <a:ext cx="173736" cy="173736"/>
            </a:xfrm>
            <a:prstGeom prst="ellipse">
              <a:avLst/>
            </a:prstGeom>
            <a:solidFill>
              <a:srgbClr val="5E6F65"/>
            </a:solidFill>
            <a:ln w="9525">
              <a:solidFill>
                <a:srgbClr val="8FA196"/>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4842205" y="4823460"/>
              <a:ext cx="173736" cy="173736"/>
            </a:xfrm>
            <a:prstGeom prst="ellipse">
              <a:avLst/>
            </a:prstGeom>
            <a:solidFill>
              <a:srgbClr val="5E6F65"/>
            </a:solidFill>
            <a:ln w="9525">
              <a:solidFill>
                <a:srgbClr val="8FA196"/>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5085893" y="4823460"/>
              <a:ext cx="173736" cy="173736"/>
            </a:xfrm>
            <a:prstGeom prst="ellipse">
              <a:avLst/>
            </a:prstGeom>
            <a:solidFill>
              <a:srgbClr val="5E6F65"/>
            </a:solidFill>
            <a:ln w="9525">
              <a:solidFill>
                <a:srgbClr val="8FA196"/>
              </a:solidFill>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5329580"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5573268" y="4823460"/>
              <a:ext cx="173736" cy="173736"/>
            </a:xfrm>
            <a:prstGeom prst="ellipse">
              <a:avLst/>
            </a:prstGeom>
            <a:solidFill>
              <a:srgbClr val="5E6F65"/>
            </a:solidFill>
            <a:ln w="9525">
              <a:solidFill>
                <a:srgbClr val="8FA196"/>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5816956" y="4823460"/>
              <a:ext cx="173736" cy="173736"/>
            </a:xfrm>
            <a:prstGeom prst="ellipse">
              <a:avLst/>
            </a:prstGeom>
            <a:solidFill>
              <a:srgbClr val="5E6F65"/>
            </a:solidFill>
            <a:ln w="9525">
              <a:solidFill>
                <a:srgbClr val="8FA196"/>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6060643" y="4823460"/>
              <a:ext cx="173736" cy="173736"/>
            </a:xfrm>
            <a:prstGeom prst="ellipse">
              <a:avLst/>
            </a:prstGeom>
            <a:solidFill>
              <a:srgbClr val="5E6F65"/>
            </a:solidFill>
            <a:ln w="9525">
              <a:solidFill>
                <a:srgbClr val="8FA196"/>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6304331" y="4823460"/>
              <a:ext cx="173736" cy="173736"/>
            </a:xfrm>
            <a:prstGeom prst="ellipse">
              <a:avLst/>
            </a:prstGeom>
            <a:solidFill>
              <a:srgbClr val="5E6F65"/>
            </a:solidFill>
            <a:ln w="9525">
              <a:solidFill>
                <a:srgbClr val="8FA196"/>
              </a:solidFill>
            </a:ln>
          </p:spPr>
          <p:txBody>
            <a:bodyPr rtlCol="0" anchor="ctr"/>
            <a:lstStyle/>
            <a:p>
              <a:pPr algn="ctr"/>
            </a:p>
          </p:txBody>
        </p:sp>
        <p:sp>
          <p:nvSpPr>
            <p:cNvPr id="76" name="Mark">
              <a:extLst>
                <a:ext uri="{C183D7F6-B498-43B3-948B-1728B52AA6E4}">
                  <adec:decorative xmlns:adec="http://schemas.microsoft.com/office/drawing/2017/decorative" val="1"/>
                </a:ext>
              </a:extLst>
            </p:cNvPr>
            <p:cNvSpPr/>
            <p:nvPr/>
          </p:nvSpPr>
          <p:spPr>
            <a:xfrm>
              <a:off x="6548018"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77" name="Mark">
              <a:extLst>
                <a:ext uri="{C183D7F6-B498-43B3-948B-1728B52AA6E4}">
                  <adec:decorative xmlns:adec="http://schemas.microsoft.com/office/drawing/2017/decorative" val="1"/>
                </a:ext>
              </a:extLst>
            </p:cNvPr>
            <p:cNvSpPr/>
            <p:nvPr/>
          </p:nvSpPr>
          <p:spPr>
            <a:xfrm>
              <a:off x="6791706" y="4823460"/>
              <a:ext cx="173736" cy="173736"/>
            </a:xfrm>
            <a:prstGeom prst="ellipse">
              <a:avLst/>
            </a:prstGeom>
            <a:solidFill>
              <a:srgbClr val="5E6F65"/>
            </a:solidFill>
            <a:ln w="9525">
              <a:solidFill>
                <a:srgbClr val="8FA196"/>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7035394" y="4823460"/>
              <a:ext cx="173736" cy="173736"/>
            </a:xfrm>
            <a:prstGeom prst="ellipse">
              <a:avLst/>
            </a:prstGeom>
            <a:solidFill>
              <a:srgbClr val="5E6F65"/>
            </a:solidFill>
            <a:ln w="9525">
              <a:solidFill>
                <a:srgbClr val="8FA196"/>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7279081"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7522769" y="4823460"/>
              <a:ext cx="173736" cy="173736"/>
            </a:xfrm>
            <a:prstGeom prst="ellipse">
              <a:avLst/>
            </a:prstGeom>
            <a:solidFill>
              <a:srgbClr val="5E6F65"/>
            </a:solidFill>
            <a:ln w="9525">
              <a:solidFill>
                <a:srgbClr val="8FA196"/>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7766456" y="4823460"/>
              <a:ext cx="173736" cy="173736"/>
            </a:xfrm>
            <a:prstGeom prst="ellipse">
              <a:avLst/>
            </a:prstGeom>
            <a:solidFill>
              <a:srgbClr val="5E6F65"/>
            </a:solidFill>
            <a:ln w="9525">
              <a:solidFill>
                <a:srgbClr val="8FA196"/>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801014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8253832" y="4823460"/>
              <a:ext cx="173736" cy="173736"/>
            </a:xfrm>
            <a:prstGeom prst="ellipse">
              <a:avLst/>
            </a:prstGeom>
            <a:solidFill>
              <a:srgbClr val="5E6F65"/>
            </a:solidFill>
            <a:ln w="9525">
              <a:solidFill>
                <a:srgbClr val="8FA196"/>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8497519" y="4823460"/>
              <a:ext cx="173736" cy="173736"/>
            </a:xfrm>
            <a:prstGeom prst="ellipse">
              <a:avLst/>
            </a:prstGeom>
            <a:solidFill>
              <a:srgbClr val="5E6F65"/>
            </a:solidFill>
            <a:ln w="9525">
              <a:solidFill>
                <a:srgbClr val="8FA196"/>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8741207"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8948318" y="4786884"/>
              <a:ext cx="246888" cy="246888"/>
            </a:xfrm>
            <a:prstGeom prst="diamond">
              <a:avLst/>
            </a:prstGeom>
            <a:solidFill>
              <a:srgbClr val="F2E3B3"/>
            </a:solidFill>
            <a:ln w="9525">
              <a:solidFill>
                <a:srgbClr val="FFFFFF"/>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9192006" y="4786884"/>
              <a:ext cx="246888" cy="246888"/>
            </a:xfrm>
            <a:prstGeom prst="diamond">
              <a:avLst/>
            </a:prstGeom>
            <a:solidFill>
              <a:srgbClr val="F2E3B3"/>
            </a:solidFill>
            <a:ln w="9525">
              <a:solidFill>
                <a:srgbClr val="FFFFFF"/>
              </a:solidFill>
            </a:ln>
          </p:spPr>
          <p:txBody>
            <a:bodyPr rtlCol="0" anchor="ctr"/>
            <a:lstStyle/>
            <a:p>
              <a:pPr algn="ctr"/>
            </a:p>
          </p:txBody>
        </p:sp>
        <p:sp>
          <p:nvSpPr>
            <p:cNvPr id="88" name="Mark">
              <a:extLst>
                <a:ext uri="{C183D7F6-B498-43B3-948B-1728B52AA6E4}">
                  <adec:decorative xmlns:adec="http://schemas.microsoft.com/office/drawing/2017/decorative" val="1"/>
                </a:ext>
              </a:extLst>
            </p:cNvPr>
            <p:cNvSpPr/>
            <p:nvPr/>
          </p:nvSpPr>
          <p:spPr>
            <a:xfrm>
              <a:off x="9472270" y="4823460"/>
              <a:ext cx="173736" cy="173736"/>
            </a:xfrm>
            <a:prstGeom prst="ellipse">
              <a:avLst/>
            </a:prstGeom>
            <a:solidFill>
              <a:srgbClr val="5E6F65"/>
            </a:solidFill>
            <a:ln w="9525">
              <a:solidFill>
                <a:srgbClr val="8FA196"/>
              </a:solidFill>
            </a:ln>
          </p:spPr>
          <p:txBody>
            <a:bodyPr rtlCol="0" anchor="ctr"/>
            <a:lstStyle/>
            <a:p>
              <a:pPr algn="ctr"/>
            </a:p>
          </p:txBody>
        </p:sp>
        <p:sp>
          <p:nvSpPr>
            <p:cNvPr id="89" name="Mark">
              <a:extLst>
                <a:ext uri="{C183D7F6-B498-43B3-948B-1728B52AA6E4}">
                  <adec:decorative xmlns:adec="http://schemas.microsoft.com/office/drawing/2017/decorative" val="1"/>
                </a:ext>
              </a:extLst>
            </p:cNvPr>
            <p:cNvSpPr/>
            <p:nvPr/>
          </p:nvSpPr>
          <p:spPr>
            <a:xfrm>
              <a:off x="9715957" y="4823460"/>
              <a:ext cx="173736" cy="173736"/>
            </a:xfrm>
            <a:prstGeom prst="ellipse">
              <a:avLst/>
            </a:prstGeom>
            <a:solidFill>
              <a:srgbClr val="5E6F65"/>
            </a:solidFill>
            <a:ln w="9525">
              <a:solidFill>
                <a:srgbClr val="8FA196"/>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9959645" y="4823460"/>
              <a:ext cx="173736" cy="173736"/>
            </a:xfrm>
            <a:prstGeom prst="ellipse">
              <a:avLst/>
            </a:prstGeom>
            <a:solidFill>
              <a:srgbClr val="5E6F65"/>
            </a:solidFill>
            <a:ln w="9525">
              <a:solidFill>
                <a:srgbClr val="8FA196"/>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10203332" y="4823460"/>
              <a:ext cx="173736" cy="173736"/>
            </a:xfrm>
            <a:prstGeom prst="ellipse">
              <a:avLst/>
            </a:prstGeom>
            <a:solidFill>
              <a:srgbClr val="5E6F65"/>
            </a:solidFill>
            <a:ln w="9525">
              <a:solidFill>
                <a:srgbClr val="8FA196"/>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10447020" y="4823460"/>
              <a:ext cx="173736" cy="173736"/>
            </a:xfrm>
            <a:prstGeom prst="ellipse">
              <a:avLst/>
            </a:prstGeom>
            <a:solidFill>
              <a:srgbClr val="5E6F65"/>
            </a:solidFill>
            <a:ln w="9525">
              <a:solidFill>
                <a:srgbClr val="8FA196"/>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10690708" y="4823460"/>
              <a:ext cx="173736" cy="173736"/>
            </a:xfrm>
            <a:prstGeom prst="ellipse">
              <a:avLst/>
            </a:prstGeom>
            <a:solidFill>
              <a:srgbClr val="5E6F65"/>
            </a:solidFill>
            <a:ln w="9525">
              <a:solidFill>
                <a:srgbClr val="8FA196"/>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10934395" y="4823460"/>
              <a:ext cx="173736" cy="173736"/>
            </a:xfrm>
            <a:prstGeom prst="ellipse">
              <a:avLst/>
            </a:prstGeom>
            <a:solidFill>
              <a:srgbClr val="5E6F65"/>
            </a:solidFill>
            <a:ln w="9525">
              <a:solidFill>
                <a:srgbClr val="8FA196"/>
              </a:solidFill>
            </a:ln>
          </p:spPr>
          <p:txBody>
            <a:bodyPr rtlCol="0" anchor="ctr"/>
            <a:lstStyle/>
            <a:p>
              <a:pPr algn="ctr"/>
            </a:p>
          </p:txBody>
        </p:sp>
        <p:sp>
          <p:nvSpPr>
            <p:cNvPr id="95" name="Mark">
              <a:extLst>
                <a:ext uri="{C183D7F6-B498-43B3-948B-1728B52AA6E4}">
                  <adec:decorative xmlns:adec="http://schemas.microsoft.com/office/drawing/2017/decorative" val="1"/>
                </a:ext>
              </a:extLst>
            </p:cNvPr>
            <p:cNvSpPr/>
            <p:nvPr/>
          </p:nvSpPr>
          <p:spPr>
            <a:xfrm>
              <a:off x="11178083" y="4823460"/>
              <a:ext cx="173736" cy="173736"/>
            </a:xfrm>
            <a:prstGeom prst="ellipse">
              <a:avLst/>
            </a:prstGeom>
            <a:solidFill>
              <a:srgbClr val="5E6F65"/>
            </a:solidFill>
            <a:ln w="9525">
              <a:solidFill>
                <a:srgbClr val="8FA196"/>
              </a:solidFill>
            </a:ln>
          </p:spPr>
          <p:txBody>
            <a:bodyPr rtlCol="0" anchor="ctr"/>
            <a:lstStyle/>
            <a:p>
              <a:pPr algn="ctr"/>
            </a:p>
          </p:txBody>
        </p:sp>
        <p:sp>
          <p:nvSpPr>
            <p:cNvPr id="96" name="Mark">
              <a:extLst>
                <a:ext uri="{C183D7F6-B498-43B3-948B-1728B52AA6E4}">
                  <adec:decorative xmlns:adec="http://schemas.microsoft.com/office/drawing/2017/decorative" val="1"/>
                </a:ext>
              </a:extLst>
            </p:cNvPr>
            <p:cNvSpPr/>
            <p:nvPr/>
          </p:nvSpPr>
          <p:spPr>
            <a:xfrm>
              <a:off x="699516" y="5070348"/>
              <a:ext cx="173736" cy="173736"/>
            </a:xfrm>
            <a:prstGeom prst="ellipse">
              <a:avLst/>
            </a:prstGeom>
            <a:solidFill>
              <a:srgbClr val="5E6F65"/>
            </a:solidFill>
            <a:ln w="9525">
              <a:solidFill>
                <a:srgbClr val="8FA196"/>
              </a:solidFill>
            </a:ln>
          </p:spPr>
          <p:txBody>
            <a:bodyPr rtlCol="0" anchor="ctr"/>
            <a:lstStyle/>
            <a:p>
              <a:pPr algn="ctr"/>
            </a:p>
          </p:txBody>
        </p:sp>
        <p:sp>
          <p:nvSpPr>
            <p:cNvPr id="97" name="Mark">
              <a:extLst>
                <a:ext uri="{C183D7F6-B498-43B3-948B-1728B52AA6E4}">
                  <adec:decorative xmlns:adec="http://schemas.microsoft.com/office/drawing/2017/decorative" val="1"/>
                </a:ext>
              </a:extLst>
            </p:cNvPr>
            <p:cNvSpPr/>
            <p:nvPr/>
          </p:nvSpPr>
          <p:spPr>
            <a:xfrm>
              <a:off x="943204"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8" name="Mark">
              <a:extLst>
                <a:ext uri="{C183D7F6-B498-43B3-948B-1728B52AA6E4}">
                  <adec:decorative xmlns:adec="http://schemas.microsoft.com/office/drawing/2017/decorative" val="1"/>
                </a:ext>
              </a:extLst>
            </p:cNvPr>
            <p:cNvSpPr/>
            <p:nvPr/>
          </p:nvSpPr>
          <p:spPr>
            <a:xfrm>
              <a:off x="1186891" y="5070348"/>
              <a:ext cx="173736" cy="173736"/>
            </a:xfrm>
            <a:prstGeom prst="ellipse">
              <a:avLst/>
            </a:prstGeom>
            <a:solidFill>
              <a:srgbClr val="5E6F65"/>
            </a:solidFill>
            <a:ln w="9525">
              <a:solidFill>
                <a:srgbClr val="8FA196"/>
              </a:solidFill>
            </a:ln>
          </p:spPr>
          <p:txBody>
            <a:bodyPr rtlCol="0" anchor="ctr"/>
            <a:lstStyle/>
            <a:p>
              <a:pPr algn="ctr"/>
            </a:p>
          </p:txBody>
        </p:sp>
        <p:sp>
          <p:nvSpPr>
            <p:cNvPr id="99" name="Mark">
              <a:extLst>
                <a:ext uri="{C183D7F6-B498-43B3-948B-1728B52AA6E4}">
                  <adec:decorative xmlns:adec="http://schemas.microsoft.com/office/drawing/2017/decorative" val="1"/>
                </a:ext>
              </a:extLst>
            </p:cNvPr>
            <p:cNvSpPr/>
            <p:nvPr/>
          </p:nvSpPr>
          <p:spPr>
            <a:xfrm>
              <a:off x="1430579" y="5070348"/>
              <a:ext cx="173736" cy="173736"/>
            </a:xfrm>
            <a:prstGeom prst="ellipse">
              <a:avLst/>
            </a:prstGeom>
            <a:solidFill>
              <a:srgbClr val="5E6F65"/>
            </a:solidFill>
            <a:ln w="9525">
              <a:solidFill>
                <a:srgbClr val="8FA196"/>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1674266"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1" name="Mark">
              <a:extLst>
                <a:ext uri="{C183D7F6-B498-43B3-948B-1728B52AA6E4}">
                  <adec:decorative xmlns:adec="http://schemas.microsoft.com/office/drawing/2017/decorative" val="1"/>
                </a:ext>
              </a:extLst>
            </p:cNvPr>
            <p:cNvSpPr/>
            <p:nvPr/>
          </p:nvSpPr>
          <p:spPr>
            <a:xfrm>
              <a:off x="1917954" y="5070348"/>
              <a:ext cx="173736" cy="173736"/>
            </a:xfrm>
            <a:prstGeom prst="ellipse">
              <a:avLst/>
            </a:prstGeom>
            <a:solidFill>
              <a:srgbClr val="5E6F65"/>
            </a:solidFill>
            <a:ln w="9525">
              <a:solidFill>
                <a:srgbClr val="8FA196"/>
              </a:solidFill>
            </a:ln>
          </p:spPr>
          <p:txBody>
            <a:bodyPr rtlCol="0" anchor="ctr"/>
            <a:lstStyle/>
            <a:p>
              <a:pPr algn="ctr"/>
            </a:p>
          </p:txBody>
        </p:sp>
        <p:sp>
          <p:nvSpPr>
            <p:cNvPr id="102" name="Mark">
              <a:extLst>
                <a:ext uri="{C183D7F6-B498-43B3-948B-1728B52AA6E4}">
                  <adec:decorative xmlns:adec="http://schemas.microsoft.com/office/drawing/2017/decorative" val="1"/>
                </a:ext>
              </a:extLst>
            </p:cNvPr>
            <p:cNvSpPr/>
            <p:nvPr/>
          </p:nvSpPr>
          <p:spPr>
            <a:xfrm>
              <a:off x="2161642" y="5070348"/>
              <a:ext cx="173736" cy="173736"/>
            </a:xfrm>
            <a:prstGeom prst="ellipse">
              <a:avLst/>
            </a:prstGeom>
            <a:solidFill>
              <a:srgbClr val="5E6F65"/>
            </a:solidFill>
            <a:ln w="9525">
              <a:solidFill>
                <a:srgbClr val="8FA196"/>
              </a:solidFill>
            </a:ln>
          </p:spPr>
          <p:txBody>
            <a:bodyPr rtlCol="0" anchor="ctr"/>
            <a:lstStyle/>
            <a:p>
              <a:pPr algn="ctr"/>
            </a:p>
          </p:txBody>
        </p:sp>
        <p:sp>
          <p:nvSpPr>
            <p:cNvPr id="103" name="Mark">
              <a:extLst>
                <a:ext uri="{C183D7F6-B498-43B3-948B-1728B52AA6E4}">
                  <adec:decorative xmlns:adec="http://schemas.microsoft.com/office/drawing/2017/decorative" val="1"/>
                </a:ext>
              </a:extLst>
            </p:cNvPr>
            <p:cNvSpPr/>
            <p:nvPr/>
          </p:nvSpPr>
          <p:spPr>
            <a:xfrm>
              <a:off x="2405329"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4" name="Mark">
              <a:extLst>
                <a:ext uri="{C183D7F6-B498-43B3-948B-1728B52AA6E4}">
                  <adec:decorative xmlns:adec="http://schemas.microsoft.com/office/drawing/2017/decorative" val="1"/>
                </a:ext>
              </a:extLst>
            </p:cNvPr>
            <p:cNvSpPr/>
            <p:nvPr/>
          </p:nvSpPr>
          <p:spPr>
            <a:xfrm>
              <a:off x="2649017"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5" name="Mark">
              <a:extLst>
                <a:ext uri="{C183D7F6-B498-43B3-948B-1728B52AA6E4}">
                  <adec:decorative xmlns:adec="http://schemas.microsoft.com/office/drawing/2017/decorative" val="1"/>
                </a:ext>
              </a:extLst>
            </p:cNvPr>
            <p:cNvSpPr/>
            <p:nvPr/>
          </p:nvSpPr>
          <p:spPr>
            <a:xfrm>
              <a:off x="2892704" y="5070348"/>
              <a:ext cx="173736" cy="173736"/>
            </a:xfrm>
            <a:prstGeom prst="ellipse">
              <a:avLst/>
            </a:prstGeom>
            <a:solidFill>
              <a:srgbClr val="5E6F65"/>
            </a:solidFill>
            <a:ln w="9525">
              <a:solidFill>
                <a:srgbClr val="8FA196"/>
              </a:solidFill>
            </a:ln>
          </p:spPr>
          <p:txBody>
            <a:bodyPr rtlCol="0" anchor="ctr"/>
            <a:lstStyle/>
            <a:p>
              <a:pPr algn="ctr"/>
            </a:p>
          </p:txBody>
        </p:sp>
        <p:sp>
          <p:nvSpPr>
            <p:cNvPr id="106" name="Mark">
              <a:extLst>
                <a:ext uri="{C183D7F6-B498-43B3-948B-1728B52AA6E4}">
                  <adec:decorative xmlns:adec="http://schemas.microsoft.com/office/drawing/2017/decorative" val="1"/>
                </a:ext>
              </a:extLst>
            </p:cNvPr>
            <p:cNvSpPr/>
            <p:nvPr/>
          </p:nvSpPr>
          <p:spPr>
            <a:xfrm>
              <a:off x="3136392" y="5070348"/>
              <a:ext cx="173736" cy="173736"/>
            </a:xfrm>
            <a:prstGeom prst="ellipse">
              <a:avLst/>
            </a:prstGeom>
            <a:solidFill>
              <a:srgbClr val="5E6F65"/>
            </a:solidFill>
            <a:ln w="9525">
              <a:solidFill>
                <a:srgbClr val="8FA196"/>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3380080" y="5070348"/>
              <a:ext cx="173736" cy="173736"/>
            </a:xfrm>
            <a:prstGeom prst="ellipse">
              <a:avLst/>
            </a:prstGeom>
            <a:solidFill>
              <a:srgbClr val="5E6F65"/>
            </a:solidFill>
            <a:ln w="9525">
              <a:solidFill>
                <a:srgbClr val="8FA196"/>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3623767" y="5070348"/>
              <a:ext cx="173736" cy="173736"/>
            </a:xfrm>
            <a:prstGeom prst="ellipse">
              <a:avLst/>
            </a:prstGeom>
            <a:solidFill>
              <a:srgbClr val="5E6F65"/>
            </a:solidFill>
            <a:ln w="9525">
              <a:solidFill>
                <a:srgbClr val="8FA196"/>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3867455" y="5070348"/>
              <a:ext cx="173736" cy="173736"/>
            </a:xfrm>
            <a:prstGeom prst="ellipse">
              <a:avLst/>
            </a:prstGeom>
            <a:solidFill>
              <a:srgbClr val="5E6F65"/>
            </a:solidFill>
            <a:ln w="9525">
              <a:solidFill>
                <a:srgbClr val="8FA196"/>
              </a:solidFill>
            </a:ln>
          </p:spPr>
          <p:txBody>
            <a:bodyPr rtlCol="0" anchor="ctr"/>
            <a:lstStyle/>
            <a:p>
              <a:pPr algn="ctr"/>
            </a:p>
          </p:txBody>
        </p:sp>
        <p:sp>
          <p:nvSpPr>
            <p:cNvPr id="110" name="Mark">
              <a:extLst>
                <a:ext uri="{C183D7F6-B498-43B3-948B-1728B52AA6E4}">
                  <adec:decorative xmlns:adec="http://schemas.microsoft.com/office/drawing/2017/decorative" val="1"/>
                </a:ext>
              </a:extLst>
            </p:cNvPr>
            <p:cNvSpPr/>
            <p:nvPr/>
          </p:nvSpPr>
          <p:spPr>
            <a:xfrm>
              <a:off x="4111142" y="5070348"/>
              <a:ext cx="173736" cy="173736"/>
            </a:xfrm>
            <a:prstGeom prst="ellipse">
              <a:avLst/>
            </a:prstGeom>
            <a:solidFill>
              <a:srgbClr val="5E6F65"/>
            </a:solidFill>
            <a:ln w="9525">
              <a:solidFill>
                <a:srgbClr val="8FA196"/>
              </a:solidFill>
            </a:ln>
          </p:spPr>
          <p:txBody>
            <a:bodyPr rtlCol="0" anchor="ctr"/>
            <a:lstStyle/>
            <a:p>
              <a:pPr algn="ctr"/>
            </a:p>
          </p:txBody>
        </p:sp>
        <p:sp>
          <p:nvSpPr>
            <p:cNvPr id="111" name="Mark">
              <a:extLst>
                <a:ext uri="{C183D7F6-B498-43B3-948B-1728B52AA6E4}">
                  <adec:decorative xmlns:adec="http://schemas.microsoft.com/office/drawing/2017/decorative" val="1"/>
                </a:ext>
              </a:extLst>
            </p:cNvPr>
            <p:cNvSpPr/>
            <p:nvPr/>
          </p:nvSpPr>
          <p:spPr>
            <a:xfrm>
              <a:off x="4354830" y="5070348"/>
              <a:ext cx="173736" cy="173736"/>
            </a:xfrm>
            <a:prstGeom prst="ellipse">
              <a:avLst/>
            </a:prstGeom>
            <a:solidFill>
              <a:srgbClr val="5E6F65"/>
            </a:solidFill>
            <a:ln w="9525">
              <a:solidFill>
                <a:srgbClr val="8FA196"/>
              </a:solidFill>
            </a:ln>
          </p:spPr>
          <p:txBody>
            <a:bodyPr rtlCol="0" anchor="ctr"/>
            <a:lstStyle/>
            <a:p>
              <a:pPr algn="ctr"/>
            </a:p>
          </p:txBody>
        </p:sp>
        <p:sp>
          <p:nvSpPr>
            <p:cNvPr id="112" name="Mark">
              <a:extLst>
                <a:ext uri="{C183D7F6-B498-43B3-948B-1728B52AA6E4}">
                  <adec:decorative xmlns:adec="http://schemas.microsoft.com/office/drawing/2017/decorative" val="1"/>
                </a:ext>
              </a:extLst>
            </p:cNvPr>
            <p:cNvSpPr/>
            <p:nvPr/>
          </p:nvSpPr>
          <p:spPr>
            <a:xfrm>
              <a:off x="4598518" y="5070348"/>
              <a:ext cx="173736" cy="173736"/>
            </a:xfrm>
            <a:prstGeom prst="ellipse">
              <a:avLst/>
            </a:prstGeom>
            <a:solidFill>
              <a:srgbClr val="5E6F65"/>
            </a:solidFill>
            <a:ln w="9525">
              <a:solidFill>
                <a:srgbClr val="8FA196"/>
              </a:solidFill>
            </a:ln>
          </p:spPr>
          <p:txBody>
            <a:bodyPr rtlCol="0" anchor="ctr"/>
            <a:lstStyle/>
            <a:p>
              <a:pPr algn="ctr"/>
            </a:p>
          </p:txBody>
        </p:sp>
        <p:sp>
          <p:nvSpPr>
            <p:cNvPr id="113" name="Mark">
              <a:extLst>
                <a:ext uri="{C183D7F6-B498-43B3-948B-1728B52AA6E4}">
                  <adec:decorative xmlns:adec="http://schemas.microsoft.com/office/drawing/2017/decorative" val="1"/>
                </a:ext>
              </a:extLst>
            </p:cNvPr>
            <p:cNvSpPr/>
            <p:nvPr/>
          </p:nvSpPr>
          <p:spPr>
            <a:xfrm>
              <a:off x="4842205" y="5070348"/>
              <a:ext cx="173736" cy="173736"/>
            </a:xfrm>
            <a:prstGeom prst="ellipse">
              <a:avLst/>
            </a:prstGeom>
            <a:solidFill>
              <a:srgbClr val="5E6F65"/>
            </a:solidFill>
            <a:ln w="9525">
              <a:solidFill>
                <a:srgbClr val="8FA196"/>
              </a:solidFill>
            </a:ln>
          </p:spPr>
          <p:txBody>
            <a:bodyPr rtlCol="0" anchor="ctr"/>
            <a:lstStyle/>
            <a:p>
              <a:pPr algn="ctr"/>
            </a:p>
          </p:txBody>
        </p:sp>
        <p:sp>
          <p:nvSpPr>
            <p:cNvPr id="114" name="Mark">
              <a:extLst>
                <a:ext uri="{C183D7F6-B498-43B3-948B-1728B52AA6E4}">
                  <adec:decorative xmlns:adec="http://schemas.microsoft.com/office/drawing/2017/decorative" val="1"/>
                </a:ext>
              </a:extLst>
            </p:cNvPr>
            <p:cNvSpPr/>
            <p:nvPr/>
          </p:nvSpPr>
          <p:spPr>
            <a:xfrm>
              <a:off x="5085893" y="5070348"/>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5329580" y="5070348"/>
              <a:ext cx="173736" cy="173736"/>
            </a:xfrm>
            <a:prstGeom prst="ellipse">
              <a:avLst/>
            </a:prstGeom>
            <a:solidFill>
              <a:srgbClr val="5E6F65"/>
            </a:solidFill>
            <a:ln w="9525">
              <a:solidFill>
                <a:srgbClr val="8FA196"/>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5573268" y="5070348"/>
              <a:ext cx="173736" cy="173736"/>
            </a:xfrm>
            <a:prstGeom prst="ellipse">
              <a:avLst/>
            </a:prstGeom>
            <a:solidFill>
              <a:srgbClr val="5E6F65"/>
            </a:solidFill>
            <a:ln w="9525">
              <a:solidFill>
                <a:srgbClr val="8FA196"/>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5816956" y="5070348"/>
              <a:ext cx="173736" cy="173736"/>
            </a:xfrm>
            <a:prstGeom prst="ellipse">
              <a:avLst/>
            </a:prstGeom>
            <a:solidFill>
              <a:srgbClr val="5E6F65"/>
            </a:solidFill>
            <a:ln w="9525">
              <a:solidFill>
                <a:srgbClr val="8FA196"/>
              </a:solidFill>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6060643" y="5070348"/>
              <a:ext cx="173736" cy="173736"/>
            </a:xfrm>
            <a:prstGeom prst="ellipse">
              <a:avLst/>
            </a:prstGeom>
            <a:solidFill>
              <a:srgbClr val="5E6F65"/>
            </a:solidFill>
            <a:ln w="9525">
              <a:solidFill>
                <a:srgbClr val="8FA196"/>
              </a:solidFill>
            </a:ln>
          </p:spPr>
          <p:txBody>
            <a:bodyPr rtlCol="0" anchor="ctr"/>
            <a:lstStyle/>
            <a:p>
              <a:pPr algn="ctr"/>
            </a:p>
          </p:txBody>
        </p:sp>
        <p:sp>
          <p:nvSpPr>
            <p:cNvPr id="119" name="Mark">
              <a:extLst>
                <a:ext uri="{C183D7F6-B498-43B3-948B-1728B52AA6E4}">
                  <adec:decorative xmlns:adec="http://schemas.microsoft.com/office/drawing/2017/decorative" val="1"/>
                </a:ext>
              </a:extLst>
            </p:cNvPr>
            <p:cNvSpPr/>
            <p:nvPr/>
          </p:nvSpPr>
          <p:spPr>
            <a:xfrm>
              <a:off x="6304331" y="5070348"/>
              <a:ext cx="173736" cy="173736"/>
            </a:xfrm>
            <a:prstGeom prst="ellipse">
              <a:avLst/>
            </a:prstGeom>
            <a:solidFill>
              <a:srgbClr val="5E6F65"/>
            </a:solidFill>
            <a:ln w="9525">
              <a:solidFill>
                <a:srgbClr val="8FA196"/>
              </a:solidFill>
            </a:ln>
          </p:spPr>
          <p:txBody>
            <a:bodyPr rtlCol="0" anchor="ctr"/>
            <a:lstStyle/>
            <a:p>
              <a:pPr algn="ctr"/>
            </a:p>
          </p:txBody>
        </p:sp>
        <p:sp>
          <p:nvSpPr>
            <p:cNvPr id="120" name="Mark">
              <a:extLst>
                <a:ext uri="{C183D7F6-B498-43B3-948B-1728B52AA6E4}">
                  <adec:decorative xmlns:adec="http://schemas.microsoft.com/office/drawing/2017/decorative" val="1"/>
                </a:ext>
              </a:extLst>
            </p:cNvPr>
            <p:cNvSpPr/>
            <p:nvPr/>
          </p:nvSpPr>
          <p:spPr>
            <a:xfrm>
              <a:off x="6548018"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1" name="Mark">
              <a:extLst>
                <a:ext uri="{C183D7F6-B498-43B3-948B-1728B52AA6E4}">
                  <adec:decorative xmlns:adec="http://schemas.microsoft.com/office/drawing/2017/decorative" val="1"/>
                </a:ext>
              </a:extLst>
            </p:cNvPr>
            <p:cNvSpPr/>
            <p:nvPr/>
          </p:nvSpPr>
          <p:spPr>
            <a:xfrm>
              <a:off x="6791706" y="5070348"/>
              <a:ext cx="173736" cy="173736"/>
            </a:xfrm>
            <a:prstGeom prst="ellipse">
              <a:avLst/>
            </a:prstGeom>
            <a:solidFill>
              <a:srgbClr val="5E6F65"/>
            </a:solidFill>
            <a:ln w="9525">
              <a:solidFill>
                <a:srgbClr val="8FA196"/>
              </a:solidFill>
            </a:ln>
          </p:spPr>
          <p:txBody>
            <a:bodyPr rtlCol="0" anchor="ctr"/>
            <a:lstStyle/>
            <a:p>
              <a:pPr algn="ctr"/>
            </a:p>
          </p:txBody>
        </p:sp>
        <p:sp>
          <p:nvSpPr>
            <p:cNvPr id="122" name="Mark">
              <a:extLst>
                <a:ext uri="{C183D7F6-B498-43B3-948B-1728B52AA6E4}">
                  <adec:decorative xmlns:adec="http://schemas.microsoft.com/office/drawing/2017/decorative" val="1"/>
                </a:ext>
              </a:extLst>
            </p:cNvPr>
            <p:cNvSpPr/>
            <p:nvPr/>
          </p:nvSpPr>
          <p:spPr>
            <a:xfrm>
              <a:off x="7035394"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7279081"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7522769" y="5070348"/>
              <a:ext cx="173736" cy="173736"/>
            </a:xfrm>
            <a:prstGeom prst="ellipse">
              <a:avLst/>
            </a:prstGeom>
            <a:solidFill>
              <a:srgbClr val="5E6F65"/>
            </a:solidFill>
            <a:ln w="9525">
              <a:solidFill>
                <a:srgbClr val="8FA196"/>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7729880" y="5033772"/>
              <a:ext cx="246888" cy="246888"/>
            </a:xfrm>
            <a:prstGeom prst="diamond">
              <a:avLst/>
            </a:prstGeom>
            <a:solidFill>
              <a:srgbClr val="F2E3B3"/>
            </a:solidFill>
            <a:ln w="9525">
              <a:solidFill>
                <a:srgbClr val="FFFFFF"/>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8010144" y="5070348"/>
              <a:ext cx="173736" cy="173736"/>
            </a:xfrm>
            <a:prstGeom prst="ellipse">
              <a:avLst/>
            </a:prstGeom>
            <a:solidFill>
              <a:srgbClr val="5E6F65"/>
            </a:solidFill>
            <a:ln w="9525">
              <a:solidFill>
                <a:srgbClr val="8FA196"/>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8253832"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8497519"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8741207" y="5070348"/>
              <a:ext cx="173736" cy="173736"/>
            </a:xfrm>
            <a:prstGeom prst="ellipse">
              <a:avLst/>
            </a:prstGeom>
            <a:solidFill>
              <a:srgbClr val="5E6F65"/>
            </a:solidFill>
            <a:ln w="9525">
              <a:solidFill>
                <a:srgbClr val="8FA196"/>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8984894" y="5070348"/>
              <a:ext cx="173736" cy="173736"/>
            </a:xfrm>
            <a:prstGeom prst="ellipse">
              <a:avLst/>
            </a:prstGeom>
            <a:solidFill>
              <a:srgbClr val="5E6F65"/>
            </a:solidFill>
            <a:ln w="9525">
              <a:solidFill>
                <a:srgbClr val="8FA196"/>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9228582" y="5070348"/>
              <a:ext cx="173736" cy="173736"/>
            </a:xfrm>
            <a:prstGeom prst="ellipse">
              <a:avLst/>
            </a:prstGeom>
            <a:solidFill>
              <a:srgbClr val="5E6F65"/>
            </a:solidFill>
            <a:ln w="9525">
              <a:solidFill>
                <a:srgbClr val="8FA196"/>
              </a:solidFill>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9472270" y="5070348"/>
              <a:ext cx="173736" cy="173736"/>
            </a:xfrm>
            <a:prstGeom prst="ellipse">
              <a:avLst/>
            </a:prstGeom>
            <a:solidFill>
              <a:srgbClr val="5E6F65"/>
            </a:solidFill>
            <a:ln w="9525">
              <a:solidFill>
                <a:srgbClr val="8FA196"/>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9679381" y="5033772"/>
              <a:ext cx="246888" cy="246888"/>
            </a:xfrm>
            <a:prstGeom prst="diamond">
              <a:avLst/>
            </a:prstGeom>
            <a:solidFill>
              <a:srgbClr val="F2E3B3"/>
            </a:solidFill>
            <a:ln w="9525">
              <a:solidFill>
                <a:srgbClr val="FFFFFF"/>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9959645" y="5070348"/>
              <a:ext cx="173736" cy="173736"/>
            </a:xfrm>
            <a:prstGeom prst="ellipse">
              <a:avLst/>
            </a:prstGeom>
            <a:solidFill>
              <a:srgbClr val="5E6F65"/>
            </a:solidFill>
            <a:ln w="9525">
              <a:solidFill>
                <a:srgbClr val="8FA196"/>
              </a:solidFill>
            </a:ln>
          </p:spPr>
          <p:txBody>
            <a:bodyPr rtlCol="0" anchor="ctr"/>
            <a:lstStyle/>
            <a:p>
              <a:pPr algn="ctr"/>
            </a:p>
          </p:txBody>
        </p:sp>
        <p:sp>
          <p:nvSpPr>
            <p:cNvPr id="135" name="Mark">
              <a:extLst>
                <a:ext uri="{C183D7F6-B498-43B3-948B-1728B52AA6E4}">
                  <adec:decorative xmlns:adec="http://schemas.microsoft.com/office/drawing/2017/decorative" val="1"/>
                </a:ext>
              </a:extLst>
            </p:cNvPr>
            <p:cNvSpPr/>
            <p:nvPr/>
          </p:nvSpPr>
          <p:spPr>
            <a:xfrm>
              <a:off x="10203332" y="5070348"/>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36" name="Mark">
              <a:extLst>
                <a:ext uri="{C183D7F6-B498-43B3-948B-1728B52AA6E4}">
                  <adec:decorative xmlns:adec="http://schemas.microsoft.com/office/drawing/2017/decorative" val="1"/>
                </a:ext>
              </a:extLst>
            </p:cNvPr>
            <p:cNvSpPr/>
            <p:nvPr/>
          </p:nvSpPr>
          <p:spPr>
            <a:xfrm>
              <a:off x="10447020"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7" name="Mark">
              <a:extLst>
                <a:ext uri="{C183D7F6-B498-43B3-948B-1728B52AA6E4}">
                  <adec:decorative xmlns:adec="http://schemas.microsoft.com/office/drawing/2017/decorative" val="1"/>
                </a:ext>
              </a:extLst>
            </p:cNvPr>
            <p:cNvSpPr/>
            <p:nvPr/>
          </p:nvSpPr>
          <p:spPr>
            <a:xfrm>
              <a:off x="10690708" y="5070348"/>
              <a:ext cx="173736" cy="173736"/>
            </a:xfrm>
            <a:prstGeom prst="ellipse">
              <a:avLst/>
            </a:prstGeom>
            <a:solidFill>
              <a:srgbClr val="5E6F65"/>
            </a:solidFill>
            <a:ln w="9525">
              <a:solidFill>
                <a:srgbClr val="8FA196"/>
              </a:solidFill>
            </a:ln>
          </p:spPr>
          <p:txBody>
            <a:bodyPr rtlCol="0" anchor="ctr"/>
            <a:lstStyle/>
            <a:p>
              <a:pPr algn="ctr"/>
            </a:p>
          </p:txBody>
        </p:sp>
        <p:sp>
          <p:nvSpPr>
            <p:cNvPr id="138" name="Mark">
              <a:extLst>
                <a:ext uri="{C183D7F6-B498-43B3-948B-1728B52AA6E4}">
                  <adec:decorative xmlns:adec="http://schemas.microsoft.com/office/drawing/2017/decorative" val="1"/>
                </a:ext>
              </a:extLst>
            </p:cNvPr>
            <p:cNvSpPr/>
            <p:nvPr/>
          </p:nvSpPr>
          <p:spPr>
            <a:xfrm>
              <a:off x="10897819" y="5033772"/>
              <a:ext cx="246888" cy="246888"/>
            </a:xfrm>
            <a:prstGeom prst="diamond">
              <a:avLst/>
            </a:prstGeom>
            <a:solidFill>
              <a:srgbClr val="F2E3B3"/>
            </a:solidFill>
            <a:ln w="9525">
              <a:solidFill>
                <a:srgbClr val="FFFFFF"/>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11178083" y="5070348"/>
              <a:ext cx="173736" cy="173736"/>
            </a:xfrm>
            <a:prstGeom prst="ellipse">
              <a:avLst/>
            </a:prstGeom>
            <a:solidFill>
              <a:srgbClr val="5E6F65"/>
            </a:solidFill>
            <a:ln w="9525">
              <a:solidFill>
                <a:srgbClr val="8FA196"/>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699516" y="5317236"/>
              <a:ext cx="173736" cy="173736"/>
            </a:xfrm>
            <a:prstGeom prst="ellipse">
              <a:avLst/>
            </a:prstGeom>
            <a:solidFill>
              <a:srgbClr val="5E6F65"/>
            </a:solidFill>
            <a:ln w="9525">
              <a:solidFill>
                <a:srgbClr val="8FA196"/>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943204" y="5317236"/>
              <a:ext cx="173736" cy="173736"/>
            </a:xfrm>
            <a:prstGeom prst="ellipse">
              <a:avLst/>
            </a:prstGeom>
            <a:solidFill>
              <a:srgbClr val="5E6F65"/>
            </a:solidFill>
            <a:ln w="9525">
              <a:solidFill>
                <a:srgbClr val="8FA196"/>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1186891"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1430579" y="5317236"/>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1674266"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1917954"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2161642" y="5317236"/>
              <a:ext cx="173736" cy="173736"/>
            </a:xfrm>
            <a:prstGeom prst="ellipse">
              <a:avLst/>
            </a:prstGeom>
            <a:solidFill>
              <a:srgbClr val="5E6F65"/>
            </a:solidFill>
            <a:ln w="9525">
              <a:solidFill>
                <a:srgbClr val="8FA196"/>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2405329"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2612441" y="5280660"/>
              <a:ext cx="246888" cy="246888"/>
            </a:xfrm>
            <a:prstGeom prst="diamond">
              <a:avLst/>
            </a:prstGeom>
            <a:solidFill>
              <a:srgbClr val="F2E3B3"/>
            </a:solidFill>
            <a:ln w="9525">
              <a:solidFill>
                <a:srgbClr val="FFFFFF"/>
              </a:solidFill>
            </a:ln>
          </p:spPr>
          <p:txBody>
            <a:bodyPr rtlCol="0" anchor="ctr"/>
            <a:lstStyle/>
            <a:p>
              <a:pPr algn="ctr"/>
            </a:p>
          </p:txBody>
        </p:sp>
        <p:sp>
          <p:nvSpPr>
            <p:cNvPr id="149" name="Mark">
              <a:extLst>
                <a:ext uri="{C183D7F6-B498-43B3-948B-1728B52AA6E4}">
                  <adec:decorative xmlns:adec="http://schemas.microsoft.com/office/drawing/2017/decorative" val="1"/>
                </a:ext>
              </a:extLst>
            </p:cNvPr>
            <p:cNvSpPr/>
            <p:nvPr/>
          </p:nvSpPr>
          <p:spPr>
            <a:xfrm>
              <a:off x="2892704" y="5317236"/>
              <a:ext cx="173736" cy="173736"/>
            </a:xfrm>
            <a:prstGeom prst="ellipse">
              <a:avLst/>
            </a:prstGeom>
            <a:solidFill>
              <a:srgbClr val="5E6F65"/>
            </a:solidFill>
            <a:ln w="9525">
              <a:solidFill>
                <a:srgbClr val="8FA196"/>
              </a:solidFill>
            </a:ln>
          </p:spPr>
          <p:txBody>
            <a:bodyPr rtlCol="0" anchor="ctr"/>
            <a:lstStyle/>
            <a:p>
              <a:pPr algn="ctr"/>
            </a:p>
          </p:txBody>
        </p:sp>
        <p:sp>
          <p:nvSpPr>
            <p:cNvPr id="150" name="Mark">
              <a:extLst>
                <a:ext uri="{C183D7F6-B498-43B3-948B-1728B52AA6E4}">
                  <adec:decorative xmlns:adec="http://schemas.microsoft.com/office/drawing/2017/decorative" val="1"/>
                </a:ext>
              </a:extLst>
            </p:cNvPr>
            <p:cNvSpPr/>
            <p:nvPr/>
          </p:nvSpPr>
          <p:spPr>
            <a:xfrm>
              <a:off x="3136392" y="5317236"/>
              <a:ext cx="173736" cy="173736"/>
            </a:xfrm>
            <a:prstGeom prst="ellipse">
              <a:avLst/>
            </a:prstGeom>
            <a:solidFill>
              <a:srgbClr val="5E6F65"/>
            </a:solidFill>
            <a:ln w="9525">
              <a:solidFill>
                <a:srgbClr val="8FA196"/>
              </a:solidFill>
            </a:ln>
          </p:spPr>
          <p:txBody>
            <a:bodyPr rtlCol="0" anchor="ctr"/>
            <a:lstStyle/>
            <a:p>
              <a:pPr algn="ctr"/>
            </a:p>
          </p:txBody>
        </p:sp>
        <p:sp>
          <p:nvSpPr>
            <p:cNvPr id="151" name="Mark">
              <a:extLst>
                <a:ext uri="{C183D7F6-B498-43B3-948B-1728B52AA6E4}">
                  <adec:decorative xmlns:adec="http://schemas.microsoft.com/office/drawing/2017/decorative" val="1"/>
                </a:ext>
              </a:extLst>
            </p:cNvPr>
            <p:cNvSpPr/>
            <p:nvPr/>
          </p:nvSpPr>
          <p:spPr>
            <a:xfrm>
              <a:off x="3380080" y="5317236"/>
              <a:ext cx="173736" cy="173736"/>
            </a:xfrm>
            <a:prstGeom prst="ellipse">
              <a:avLst/>
            </a:prstGeom>
            <a:solidFill>
              <a:srgbClr val="5E6F65"/>
            </a:solidFill>
            <a:ln w="9525">
              <a:solidFill>
                <a:srgbClr val="8FA196"/>
              </a:solidFill>
            </a:ln>
          </p:spPr>
          <p:txBody>
            <a:bodyPr rtlCol="0" anchor="ctr"/>
            <a:lstStyle/>
            <a:p>
              <a:pPr algn="ctr"/>
            </a:p>
          </p:txBody>
        </p:sp>
        <p:sp>
          <p:nvSpPr>
            <p:cNvPr id="152" name="Mark">
              <a:extLst>
                <a:ext uri="{C183D7F6-B498-43B3-948B-1728B52AA6E4}">
                  <adec:decorative xmlns:adec="http://schemas.microsoft.com/office/drawing/2017/decorative" val="1"/>
                </a:ext>
              </a:extLst>
            </p:cNvPr>
            <p:cNvSpPr/>
            <p:nvPr/>
          </p:nvSpPr>
          <p:spPr>
            <a:xfrm>
              <a:off x="3623767" y="5317236"/>
              <a:ext cx="173736" cy="173736"/>
            </a:xfrm>
            <a:prstGeom prst="ellipse">
              <a:avLst/>
            </a:prstGeom>
            <a:solidFill>
              <a:srgbClr val="5E6F65"/>
            </a:solidFill>
            <a:ln w="9525">
              <a:solidFill>
                <a:srgbClr val="8FA196"/>
              </a:solidFill>
            </a:ln>
          </p:spPr>
          <p:txBody>
            <a:bodyPr rtlCol="0" anchor="ctr"/>
            <a:lstStyle/>
            <a:p>
              <a:pPr algn="ctr"/>
            </a:p>
          </p:txBody>
        </p:sp>
        <p:sp>
          <p:nvSpPr>
            <p:cNvPr id="153" name="Mark">
              <a:extLst>
                <a:ext uri="{C183D7F6-B498-43B3-948B-1728B52AA6E4}">
                  <adec:decorative xmlns:adec="http://schemas.microsoft.com/office/drawing/2017/decorative" val="1"/>
                </a:ext>
              </a:extLst>
            </p:cNvPr>
            <p:cNvSpPr/>
            <p:nvPr/>
          </p:nvSpPr>
          <p:spPr>
            <a:xfrm>
              <a:off x="3867455"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4111142" y="5317236"/>
              <a:ext cx="173736" cy="173736"/>
            </a:xfrm>
            <a:prstGeom prst="ellipse">
              <a:avLst/>
            </a:prstGeom>
            <a:solidFill>
              <a:srgbClr val="5E6F65"/>
            </a:solidFill>
            <a:ln w="9525">
              <a:solidFill>
                <a:srgbClr val="8FA196"/>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4354830" y="5317236"/>
              <a:ext cx="173736" cy="173736"/>
            </a:xfrm>
            <a:prstGeom prst="ellipse">
              <a:avLst/>
            </a:prstGeom>
            <a:solidFill>
              <a:srgbClr val="5E6F65"/>
            </a:solidFill>
            <a:ln w="9525">
              <a:solidFill>
                <a:srgbClr val="8FA196"/>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4598518" y="5317236"/>
              <a:ext cx="173736" cy="173736"/>
            </a:xfrm>
            <a:prstGeom prst="ellipse">
              <a:avLst/>
            </a:prstGeom>
            <a:solidFill>
              <a:srgbClr val="5E6F65"/>
            </a:solidFill>
            <a:ln w="9525">
              <a:solidFill>
                <a:srgbClr val="8FA196"/>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4842205" y="5317236"/>
              <a:ext cx="173736" cy="173736"/>
            </a:xfrm>
            <a:prstGeom prst="ellipse">
              <a:avLst/>
            </a:prstGeom>
            <a:solidFill>
              <a:srgbClr val="5E6F65"/>
            </a:solidFill>
            <a:ln w="9525">
              <a:solidFill>
                <a:srgbClr val="8FA196"/>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5085893"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5329580" y="5317236"/>
              <a:ext cx="173736" cy="173736"/>
            </a:xfrm>
            <a:prstGeom prst="ellipse">
              <a:avLst/>
            </a:prstGeom>
            <a:solidFill>
              <a:srgbClr val="5E6F65"/>
            </a:solidFill>
            <a:ln w="9525">
              <a:solidFill>
                <a:srgbClr val="8FA196"/>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5573268" y="5317236"/>
              <a:ext cx="173736" cy="173736"/>
            </a:xfrm>
            <a:prstGeom prst="ellipse">
              <a:avLst/>
            </a:prstGeom>
            <a:solidFill>
              <a:srgbClr val="5E6F65"/>
            </a:solidFill>
            <a:ln w="9525">
              <a:solidFill>
                <a:srgbClr val="8FA196"/>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5816956" y="5317236"/>
              <a:ext cx="173736" cy="173736"/>
            </a:xfrm>
            <a:prstGeom prst="ellipse">
              <a:avLst/>
            </a:prstGeom>
            <a:solidFill>
              <a:srgbClr val="5E6F65"/>
            </a:solidFill>
            <a:ln w="9525">
              <a:solidFill>
                <a:srgbClr val="8FA196"/>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6060643" y="5317236"/>
              <a:ext cx="173736" cy="173736"/>
            </a:xfrm>
            <a:prstGeom prst="ellipse">
              <a:avLst/>
            </a:prstGeom>
            <a:solidFill>
              <a:srgbClr val="5E6F65"/>
            </a:solidFill>
            <a:ln w="9525">
              <a:solidFill>
                <a:srgbClr val="8FA196"/>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6267755" y="5280660"/>
              <a:ext cx="246888" cy="246888"/>
            </a:xfrm>
            <a:prstGeom prst="diamond">
              <a:avLst/>
            </a:prstGeom>
            <a:solidFill>
              <a:srgbClr val="F2E3B3"/>
            </a:solidFill>
            <a:ln w="9525">
              <a:solidFill>
                <a:srgbClr val="FFFFFF"/>
              </a:solidFill>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6548018" y="5317236"/>
              <a:ext cx="173736" cy="173736"/>
            </a:xfrm>
            <a:prstGeom prst="ellipse">
              <a:avLst/>
            </a:prstGeom>
            <a:solidFill>
              <a:srgbClr val="5E6F65"/>
            </a:solidFill>
            <a:ln w="9525">
              <a:solidFill>
                <a:srgbClr val="8FA196"/>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6791706" y="5317236"/>
              <a:ext cx="173736" cy="173736"/>
            </a:xfrm>
            <a:prstGeom prst="ellipse">
              <a:avLst/>
            </a:prstGeom>
            <a:solidFill>
              <a:srgbClr val="5E6F65"/>
            </a:solidFill>
            <a:ln w="9525">
              <a:solidFill>
                <a:srgbClr val="8FA196"/>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7035394" y="5317236"/>
              <a:ext cx="173736" cy="173736"/>
            </a:xfrm>
            <a:prstGeom prst="ellipse">
              <a:avLst/>
            </a:prstGeom>
            <a:solidFill>
              <a:srgbClr val="5E6F65"/>
            </a:solidFill>
            <a:ln w="9525">
              <a:solidFill>
                <a:srgbClr val="8FA196"/>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7279081" y="5317236"/>
              <a:ext cx="173736" cy="173736"/>
            </a:xfrm>
            <a:prstGeom prst="ellipse">
              <a:avLst/>
            </a:prstGeom>
            <a:solidFill>
              <a:srgbClr val="5E6F65"/>
            </a:solidFill>
            <a:ln w="9525">
              <a:solidFill>
                <a:srgbClr val="8FA196"/>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7522769"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7766456" y="5317236"/>
              <a:ext cx="173736" cy="173736"/>
            </a:xfrm>
            <a:prstGeom prst="ellipse">
              <a:avLst/>
            </a:prstGeom>
            <a:solidFill>
              <a:srgbClr val="5E6F65"/>
            </a:solidFill>
            <a:ln w="9525">
              <a:solidFill>
                <a:srgbClr val="8FA196"/>
              </a:solidFill>
            </a:ln>
          </p:spPr>
          <p:txBody>
            <a:bodyPr rtlCol="0" anchor="ctr"/>
            <a:lstStyle/>
            <a:p>
              <a:pPr algn="ctr"/>
            </a:p>
          </p:txBody>
        </p:sp>
        <p:sp>
          <p:nvSpPr>
            <p:cNvPr id="170" name="Mark">
              <a:extLst>
                <a:ext uri="{C183D7F6-B498-43B3-948B-1728B52AA6E4}">
                  <adec:decorative xmlns:adec="http://schemas.microsoft.com/office/drawing/2017/decorative" val="1"/>
                </a:ext>
              </a:extLst>
            </p:cNvPr>
            <p:cNvSpPr/>
            <p:nvPr/>
          </p:nvSpPr>
          <p:spPr>
            <a:xfrm>
              <a:off x="8010144" y="5317236"/>
              <a:ext cx="173736" cy="173736"/>
            </a:xfrm>
            <a:prstGeom prst="ellipse">
              <a:avLst/>
            </a:prstGeom>
            <a:solidFill>
              <a:srgbClr val="5E6F65"/>
            </a:solidFill>
            <a:ln w="9525">
              <a:solidFill>
                <a:srgbClr val="8FA196"/>
              </a:solidFill>
            </a:ln>
          </p:spPr>
          <p:txBody>
            <a:bodyPr rtlCol="0" anchor="ctr"/>
            <a:lstStyle/>
            <a:p>
              <a:pPr algn="ctr"/>
            </a:p>
          </p:txBody>
        </p:sp>
        <p:sp>
          <p:nvSpPr>
            <p:cNvPr id="171" name="Mark">
              <a:extLst>
                <a:ext uri="{C183D7F6-B498-43B3-948B-1728B52AA6E4}">
                  <adec:decorative xmlns:adec="http://schemas.microsoft.com/office/drawing/2017/decorative" val="1"/>
                </a:ext>
              </a:extLst>
            </p:cNvPr>
            <p:cNvSpPr/>
            <p:nvPr/>
          </p:nvSpPr>
          <p:spPr>
            <a:xfrm>
              <a:off x="8253832" y="5317236"/>
              <a:ext cx="173736" cy="173736"/>
            </a:xfrm>
            <a:prstGeom prst="ellipse">
              <a:avLst/>
            </a:prstGeom>
            <a:solidFill>
              <a:srgbClr val="5E6F65"/>
            </a:solidFill>
            <a:ln w="9525">
              <a:solidFill>
                <a:srgbClr val="8FA196"/>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8497519" y="5317236"/>
              <a:ext cx="173736" cy="173736"/>
            </a:xfrm>
            <a:prstGeom prst="ellipse">
              <a:avLst/>
            </a:prstGeom>
            <a:solidFill>
              <a:srgbClr val="5E6F65"/>
            </a:solidFill>
            <a:ln w="9525">
              <a:solidFill>
                <a:srgbClr val="8FA196"/>
              </a:solidFill>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8741207"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8984894" y="5317236"/>
              <a:ext cx="173736" cy="173736"/>
            </a:xfrm>
            <a:prstGeom prst="ellipse">
              <a:avLst/>
            </a:prstGeom>
            <a:solidFill>
              <a:srgbClr val="5E6F65"/>
            </a:solidFill>
            <a:ln w="9525">
              <a:solidFill>
                <a:srgbClr val="8FA196"/>
              </a:solidFill>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9228582" y="5317236"/>
              <a:ext cx="173736" cy="173736"/>
            </a:xfrm>
            <a:prstGeom prst="ellipse">
              <a:avLst/>
            </a:prstGeom>
            <a:solidFill>
              <a:srgbClr val="5E6F65"/>
            </a:solidFill>
            <a:ln w="9525">
              <a:solidFill>
                <a:srgbClr val="8FA196"/>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9472270" y="5317236"/>
              <a:ext cx="173736" cy="173736"/>
            </a:xfrm>
            <a:prstGeom prst="ellipse">
              <a:avLst/>
            </a:prstGeom>
            <a:solidFill>
              <a:srgbClr val="5E6F65"/>
            </a:solidFill>
            <a:ln w="9525">
              <a:solidFill>
                <a:srgbClr val="8FA196"/>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9715957" y="5317236"/>
              <a:ext cx="173736" cy="173736"/>
            </a:xfrm>
            <a:prstGeom prst="ellipse">
              <a:avLst/>
            </a:prstGeom>
            <a:solidFill>
              <a:srgbClr val="5E6F65"/>
            </a:solidFill>
            <a:ln w="9525">
              <a:solidFill>
                <a:srgbClr val="8FA196"/>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9959645"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10203332"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10447020" y="5317236"/>
              <a:ext cx="173736" cy="173736"/>
            </a:xfrm>
            <a:prstGeom prst="ellipse">
              <a:avLst/>
            </a:prstGeom>
            <a:solidFill>
              <a:srgbClr val="5E6F65"/>
            </a:solidFill>
            <a:ln w="9525">
              <a:solidFill>
                <a:srgbClr val="8FA196"/>
              </a:solidFill>
            </a:ln>
          </p:spPr>
          <p:txBody>
            <a:bodyPr rtlCol="0" anchor="ctr"/>
            <a:lstStyle/>
            <a:p>
              <a:pPr algn="ctr"/>
            </a:p>
          </p:txBody>
        </p:sp>
        <p:sp>
          <p:nvSpPr>
            <p:cNvPr id="181" name="Mark">
              <a:extLst>
                <a:ext uri="{C183D7F6-B498-43B3-948B-1728B52AA6E4}">
                  <adec:decorative xmlns:adec="http://schemas.microsoft.com/office/drawing/2017/decorative" val="1"/>
                </a:ext>
              </a:extLst>
            </p:cNvPr>
            <p:cNvSpPr/>
            <p:nvPr/>
          </p:nvSpPr>
          <p:spPr>
            <a:xfrm>
              <a:off x="10690708" y="5317236"/>
              <a:ext cx="173736" cy="173736"/>
            </a:xfrm>
            <a:prstGeom prst="ellipse">
              <a:avLst/>
            </a:prstGeom>
            <a:solidFill>
              <a:srgbClr val="5E6F65"/>
            </a:solidFill>
            <a:ln w="9525">
              <a:solidFill>
                <a:srgbClr val="8FA196"/>
              </a:solidFill>
            </a:ln>
          </p:spPr>
          <p:txBody>
            <a:bodyPr rtlCol="0" anchor="ctr"/>
            <a:lstStyle/>
            <a:p>
              <a:pPr algn="ctr"/>
            </a:p>
          </p:txBody>
        </p:sp>
        <p:sp>
          <p:nvSpPr>
            <p:cNvPr id="182" name="Mark">
              <a:extLst>
                <a:ext uri="{C183D7F6-B498-43B3-948B-1728B52AA6E4}">
                  <adec:decorative xmlns:adec="http://schemas.microsoft.com/office/drawing/2017/decorative" val="1"/>
                </a:ext>
              </a:extLst>
            </p:cNvPr>
            <p:cNvSpPr/>
            <p:nvPr/>
          </p:nvSpPr>
          <p:spPr>
            <a:xfrm>
              <a:off x="10934395" y="5317236"/>
              <a:ext cx="173736" cy="173736"/>
            </a:xfrm>
            <a:prstGeom prst="ellipse">
              <a:avLst/>
            </a:prstGeom>
            <a:solidFill>
              <a:srgbClr val="5E6F65"/>
            </a:solidFill>
            <a:ln w="9525">
              <a:solidFill>
                <a:srgbClr val="8FA196"/>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11178083"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grpSp>
      <p:sp>
        <p:nvSpPr>
          <p:cNvPr id="184" name="Mark">
            <a:extLst>
              <a:ext uri="{C183D7F6-B498-43B3-948B-1728B52AA6E4}">
                <adec:decorative xmlns:adec="http://schemas.microsoft.com/office/drawing/2017/decorative" val="1"/>
              </a:ext>
            </a:extLst>
          </p:cNvPr>
          <p:cNvSpPr/>
          <p:nvPr/>
        </p:nvSpPr>
        <p:spPr>
          <a:xfrm>
            <a:off x="740664" y="5779008"/>
            <a:ext cx="182880" cy="182880"/>
          </a:xfrm>
          <a:prstGeom prst="ellipse">
            <a:avLst/>
          </a:prstGeom>
          <a:solidFill>
            <a:srgbClr val="5E6F65"/>
          </a:solidFill>
          <a:ln w="9525">
            <a:solidFill>
              <a:srgbClr val="8FA196"/>
            </a:solidFill>
          </a:ln>
        </p:spPr>
        <p:txBody>
          <a:bodyPr rtlCol="0" anchor="ctr"/>
          <a:lstStyle/>
          <a:p>
            <a:pPr algn="ctr"/>
          </a:p>
        </p:txBody>
      </p:sp>
      <p:sp>
        <p:nvSpPr>
          <p:cNvPr id="185" name="Legend"/>
          <p:cNvSpPr txBox="1"/>
          <p:nvPr/>
        </p:nvSpPr>
        <p:spPr>
          <a:xfrm>
            <a:off x="1024128" y="5742432"/>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No error (affirmed)</a:t>
            </a:r>
          </a:p>
        </p:txBody>
      </p:sp>
      <p:sp>
        <p:nvSpPr>
          <p:cNvPr id="186" name="Mark">
            <a:extLst>
              <a:ext uri="{C183D7F6-B498-43B3-948B-1728B52AA6E4}">
                <adec:decorative xmlns:adec="http://schemas.microsoft.com/office/drawing/2017/decorative" val="1"/>
              </a:ext>
            </a:extLst>
          </p:cNvPr>
          <p:cNvSpPr/>
          <p:nvPr/>
        </p:nvSpPr>
        <p:spPr>
          <a:xfrm>
            <a:off x="3314700" y="5779008"/>
            <a:ext cx="182880" cy="182880"/>
          </a:xfrm>
          <a:prstGeom prst="ellipse">
            <a:avLst/>
          </a:prstGeom>
          <a:solidFill>
            <a:srgbClr val="27352F"/>
          </a:solidFill>
          <a:ln w="12700">
            <a:solidFill>
              <a:srgbClr val="BDC8C0"/>
            </a:solidFill>
            <a:prstDash val="dash"/>
          </a:ln>
        </p:spPr>
        <p:txBody>
          <a:bodyPr rtlCol="0" anchor="ctr"/>
          <a:lstStyle/>
          <a:p>
            <a:pPr algn="ctr"/>
          </a:p>
        </p:txBody>
      </p:sp>
      <p:sp>
        <p:nvSpPr>
          <p:cNvPr id="187" name="Legend"/>
          <p:cNvSpPr txBox="1"/>
          <p:nvPr/>
        </p:nvSpPr>
        <p:spPr>
          <a:xfrm>
            <a:off x="3598164" y="5742432"/>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Raised, not reached</a:t>
            </a:r>
          </a:p>
        </p:txBody>
      </p:sp>
      <p:sp>
        <p:nvSpPr>
          <p:cNvPr id="188" name="Mark">
            <a:extLst>
              <a:ext uri="{C183D7F6-B498-43B3-948B-1728B52AA6E4}">
                <adec:decorative xmlns:adec="http://schemas.microsoft.com/office/drawing/2017/decorative" val="1"/>
              </a:ext>
            </a:extLst>
          </p:cNvPr>
          <p:cNvSpPr/>
          <p:nvPr/>
        </p:nvSpPr>
        <p:spPr>
          <a:xfrm>
            <a:off x="5888736" y="5779008"/>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9" name="Legend"/>
          <p:cNvSpPr txBox="1"/>
          <p:nvPr/>
        </p:nvSpPr>
        <p:spPr>
          <a:xfrm>
            <a:off x="6172200" y="5742432"/>
            <a:ext cx="1668780"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Error, harmless</a:t>
            </a:r>
          </a:p>
        </p:txBody>
      </p:sp>
      <p:sp>
        <p:nvSpPr>
          <p:cNvPr id="190" name="Mark">
            <a:extLst>
              <a:ext uri="{C183D7F6-B498-43B3-948B-1728B52AA6E4}">
                <adec:decorative xmlns:adec="http://schemas.microsoft.com/office/drawing/2017/decorative" val="1"/>
              </a:ext>
            </a:extLst>
          </p:cNvPr>
          <p:cNvSpPr/>
          <p:nvPr/>
        </p:nvSpPr>
        <p:spPr>
          <a:xfrm>
            <a:off x="8051292" y="5751576"/>
            <a:ext cx="237744" cy="237744"/>
          </a:xfrm>
          <a:prstGeom prst="diamond">
            <a:avLst/>
          </a:prstGeom>
          <a:solidFill>
            <a:srgbClr val="F2E3B3"/>
          </a:solidFill>
          <a:ln w="9525">
            <a:solidFill>
              <a:srgbClr val="FFFFFF"/>
            </a:solidFill>
          </a:ln>
        </p:spPr>
        <p:txBody>
          <a:bodyPr rtlCol="0" anchor="ctr"/>
          <a:lstStyle/>
          <a:p>
            <a:pPr algn="ctr"/>
          </a:p>
        </p:txBody>
      </p:sp>
      <p:sp>
        <p:nvSpPr>
          <p:cNvPr id="191" name="Legend"/>
          <p:cNvSpPr txBox="1"/>
          <p:nvPr/>
        </p:nvSpPr>
        <p:spPr>
          <a:xfrm>
            <a:off x="8362188" y="5742432"/>
            <a:ext cx="996696"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Reversed</a:t>
            </a:r>
          </a:p>
        </p:txBody>
      </p:sp>
      <p:sp>
        <p:nvSpPr>
          <p:cNvPr id="192" name="Personal project line"/>
          <p:cNvSpPr txBox="1"/>
          <p:nvPr/>
        </p:nvSpPr>
        <p:spPr>
          <a:xfrm>
            <a:off x="731520" y="6144768"/>
            <a:ext cx="10698480" cy="594360"/>
          </a:xfrm>
          <a:prstGeom prst="rect">
            <a:avLst/>
          </a:prstGeom>
          <a:noFill/>
        </p:spPr>
        <p:txBody>
          <a:bodyPr wrap="square" lIns="0" rIns="0" tIns="0" bIns="0" anchor="t">
            <a:noAutofit/>
          </a:bodyPr>
          <a:lstStyle/>
          <a:p>
            <a:pPr algn="l">
              <a:lnSpc>
                <a:spcPct val="110000"/>
              </a:lnSpc>
              <a:spcAft>
                <a:spcPts val="0"/>
              </a:spcAft>
            </a:pPr>
            <a:r>
              <a:rPr sz="1400" b="0" i="0" lang="en-US">
                <a:solidFill>
                  <a:srgbClr val="BDC8C0"/>
                </a:solidFill>
                <a:latin typeface="Calibri"/>
              </a:rPr>
              <a:t>Leveraging AI in Enriching Judicial Education. Exploratory Project by Danielle M. Teagarden. Not legal advice, and not an official statement of any court or organization.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Four families hold 61% of opinions and 1 of 8 reversals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2 / 15</a:t>
            </a:r>
          </a:p>
        </p:txBody>
      </p:sp>
      <p:sp>
        <p:nvSpPr>
          <p:cNvPr id="6" name="Mark">
            <a:extLst>
              <a:ext uri="{C183D7F6-B498-43B3-948B-1728B52AA6E4}">
                <adec:decorative xmlns:adec="http://schemas.microsoft.com/office/drawing/2017/decorative" val="1"/>
              </a:ext>
            </a:extLst>
          </p:cNvPr>
          <p:cNvSpPr/>
          <p:nvPr/>
        </p:nvSpPr>
        <p:spPr>
          <a:xfrm>
            <a:off x="740664" y="1700784"/>
            <a:ext cx="182880" cy="182880"/>
          </a:xfrm>
          <a:prstGeom prst="ellipse">
            <a:avLst/>
          </a:prstGeom>
          <a:solidFill>
            <a:srgbClr val="C5CCC0"/>
          </a:solidFill>
          <a:ln w="9525">
            <a:solidFill>
              <a:srgbClr val="6B776E"/>
            </a:solidFill>
          </a:ln>
        </p:spPr>
        <p:txBody>
          <a:bodyPr rtlCol="0" anchor="ctr"/>
          <a:lstStyle/>
          <a:p>
            <a:pPr algn="ctr"/>
          </a:p>
        </p:txBody>
      </p:sp>
      <p:sp>
        <p:nvSpPr>
          <p:cNvPr id="7" name="Legend"/>
          <p:cNvSpPr txBox="1"/>
          <p:nvPr/>
        </p:nvSpPr>
        <p:spPr>
          <a:xfrm>
            <a:off x="1024128" y="1664208"/>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No error (affirmed)</a:t>
            </a:r>
          </a:p>
        </p:txBody>
      </p:sp>
      <p:sp>
        <p:nvSpPr>
          <p:cNvPr id="8" name="Mark">
            <a:extLst>
              <a:ext uri="{C183D7F6-B498-43B3-948B-1728B52AA6E4}">
                <adec:decorative xmlns:adec="http://schemas.microsoft.com/office/drawing/2017/decorative" val="1"/>
              </a:ext>
            </a:extLst>
          </p:cNvPr>
          <p:cNvSpPr/>
          <p:nvPr/>
        </p:nvSpPr>
        <p:spPr>
          <a:xfrm>
            <a:off x="3314700" y="1700784"/>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9" name="Legend"/>
          <p:cNvSpPr txBox="1"/>
          <p:nvPr/>
        </p:nvSpPr>
        <p:spPr>
          <a:xfrm>
            <a:off x="3598164" y="1664208"/>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Raised, not reached</a:t>
            </a:r>
          </a:p>
        </p:txBody>
      </p:sp>
      <p:sp>
        <p:nvSpPr>
          <p:cNvPr id="10" name="Mark">
            <a:extLst>
              <a:ext uri="{C183D7F6-B498-43B3-948B-1728B52AA6E4}">
                <adec:decorative xmlns:adec="http://schemas.microsoft.com/office/drawing/2017/decorative" val="1"/>
              </a:ext>
            </a:extLst>
          </p:cNvPr>
          <p:cNvSpPr/>
          <p:nvPr/>
        </p:nvSpPr>
        <p:spPr>
          <a:xfrm>
            <a:off x="5888736" y="1700784"/>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1" name="Legend"/>
          <p:cNvSpPr txBox="1"/>
          <p:nvPr/>
        </p:nvSpPr>
        <p:spPr>
          <a:xfrm>
            <a:off x="6172200" y="1664208"/>
            <a:ext cx="1668780"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Error, harmless</a:t>
            </a:r>
          </a:p>
        </p:txBody>
      </p:sp>
      <p:sp>
        <p:nvSpPr>
          <p:cNvPr id="12" name="Mark">
            <a:extLst>
              <a:ext uri="{C183D7F6-B498-43B3-948B-1728B52AA6E4}">
                <adec:decorative xmlns:adec="http://schemas.microsoft.com/office/drawing/2017/decorative" val="1"/>
              </a:ext>
            </a:extLst>
          </p:cNvPr>
          <p:cNvSpPr/>
          <p:nvPr/>
        </p:nvSpPr>
        <p:spPr>
          <a:xfrm>
            <a:off x="8051292" y="1673352"/>
            <a:ext cx="237744" cy="237744"/>
          </a:xfrm>
          <a:prstGeom prst="diamond">
            <a:avLst/>
          </a:prstGeom>
          <a:solidFill>
            <a:srgbClr val="7A3F24"/>
          </a:solidFill>
          <a:ln w="9525">
            <a:solidFill>
              <a:srgbClr val="7A3F24"/>
            </a:solidFill>
          </a:ln>
        </p:spPr>
        <p:txBody>
          <a:bodyPr rtlCol="0" anchor="ctr"/>
          <a:lstStyle/>
          <a:p>
            <a:pPr algn="ctr"/>
          </a:p>
        </p:txBody>
      </p:sp>
      <p:sp>
        <p:nvSpPr>
          <p:cNvPr id="13" name="Legend"/>
          <p:cNvSpPr txBox="1"/>
          <p:nvPr/>
        </p:nvSpPr>
        <p:spPr>
          <a:xfrm>
            <a:off x="8362188" y="1664208"/>
            <a:ext cx="996696"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Reversed</a:t>
            </a:r>
          </a:p>
        </p:txBody>
      </p:sp>
      <p:sp>
        <p:nvSpPr>
          <p:cNvPr id="14" name="Column heading"/>
          <p:cNvSpPr txBox="1"/>
          <p:nvPr/>
        </p:nvSpPr>
        <p:spPr>
          <a:xfrm>
            <a:off x="9966960" y="1664208"/>
            <a:ext cx="777240" cy="256032"/>
          </a:xfrm>
          <a:prstGeom prst="rect">
            <a:avLst/>
          </a:prstGeom>
          <a:noFill/>
        </p:spPr>
        <p:txBody>
          <a:bodyPr wrap="square" lIns="0" rIns="0" tIns="0" bIns="0" anchor="ctr">
            <a:noAutofit/>
          </a:bodyPr>
          <a:lstStyle/>
          <a:p>
            <a:pPr algn="r">
              <a:lnSpc>
                <a:spcPct val="110000"/>
              </a:lnSpc>
              <a:spcAft>
                <a:spcPts val="0"/>
              </a:spcAft>
            </a:pPr>
            <a:r>
              <a:rPr sz="1300" b="0" i="0" lang="en-US">
                <a:solidFill>
                  <a:srgbClr val="575A4F"/>
                </a:solidFill>
                <a:latin typeface="Calibri"/>
              </a:rPr>
              <a:t>opinions</a:t>
            </a:r>
          </a:p>
        </p:txBody>
      </p:sp>
      <p:sp>
        <p:nvSpPr>
          <p:cNvPr id="15" name="Column heading"/>
          <p:cNvSpPr txBox="1"/>
          <p:nvPr/>
        </p:nvSpPr>
        <p:spPr>
          <a:xfrm>
            <a:off x="10789920" y="1664208"/>
            <a:ext cx="685800" cy="256032"/>
          </a:xfrm>
          <a:prstGeom prst="rect">
            <a:avLst/>
          </a:prstGeom>
          <a:noFill/>
        </p:spPr>
        <p:txBody>
          <a:bodyPr wrap="square" lIns="0" rIns="0" tIns="0" bIns="0" anchor="ctr">
            <a:noAutofit/>
          </a:bodyPr>
          <a:lstStyle/>
          <a:p>
            <a:pPr algn="r">
              <a:lnSpc>
                <a:spcPct val="110000"/>
              </a:lnSpc>
              <a:spcAft>
                <a:spcPts val="0"/>
              </a:spcAft>
            </a:pPr>
            <a:r>
              <a:rPr sz="1300" b="1" i="0" lang="en-US">
                <a:solidFill>
                  <a:srgbClr val="7A3F24"/>
                </a:solidFill>
                <a:latin typeface="Calibri"/>
              </a:rPr>
              <a:t>reversed</a:t>
            </a:r>
          </a:p>
        </p:txBody>
      </p:sp>
      <p:grpSp>
        <p:nvGrpSpPr>
          <p:cNvPr id="16" name="Atlas of 176 opinions by rule family" descr="One mark per opinion, grouped into 16 rule families in the order of the Indiana Rules of Evidence, then other doctrines. Preservation &amp; foundation (103 · 106 · 1002): 5 opinions, 2 no error, 2 raised, not reached, 1 error, harmless; Judicial notice (201): 1 opinions, 1 reversed; Relevance &amp; balancing (401–403): 24 opinions, 10 no error, 2 raised, not reached, 12 error, harmless; Character &amp; other acts (404): 36 opinions, 27 no error, 8 error, harmless, 1 reversed; Compromise offers (408): 2 opinions, 1 no error, 1 reversed; Rape shield (412): 5 opinions, 4 no error, 1 reversed; Witnesses &amp; impeachment (601–613): 5 opinions, 4 no error, 1 raised, not reached; Lay &amp; expert opinion (701–705): 13 opinions, 9 no error, 1 raised, not reached, 3 error, harmless; Vouching (704(b)): 11 opinions, 9 no error, 1 error, harmless, 1 reversed; Hearsay (801–805): 31 opinions, 19 no error, 3 raised, not reached, 9 error, harmless; Impeaching a hearsay declarant (806): 1 opinions, 1 reversed; Authentication (901–902): 17 opinions, 16 no error, 1 error, harmless; Confrontation Clause (Confrontation): 6 opinions, 2 no error, 3 error, harmless, 1 reversed; Protected Person Statute (Protected persons): 2 opinions, 1 no error, 1 raised, not reached; Suppression &amp; exclusionary rule (Suppression): 9 opinions, 8 no error, 1 error, harmless; Other doctrines (Other): 8 opinions, 5 no error, 2 error, harmless, 1 reversed."/>
          <p:cNvGrpSpPr/>
          <p:nvPr/>
        </p:nvGrpSpPr>
        <p:grpSpPr>
          <a:xfrm>
            <a:off x="731520" y="2090318"/>
            <a:ext cx="10744200" cy="4005072"/>
            <a:chOff x="731520" y="2090318"/>
            <a:chExt cx="10744200" cy="4005072"/>
          </a:xfrm>
        </p:grpSpPr>
        <p:cxnSp>
          <p:nvCxnSpPr>
            <p:cNvPr id="17" name="Rule">
              <a:extLst>
                <a:ext uri="{C183D7F6-B498-43B3-948B-1728B52AA6E4}">
                  <adec:decorative xmlns:adec="http://schemas.microsoft.com/office/drawing/2017/decorative" val="1"/>
                </a:ext>
              </a:extLst>
            </p:cNvPr>
            <p:cNvCxnSpPr/>
            <p:nvPr/>
          </p:nvCxnSpPr>
          <p:spPr>
            <a:xfrm>
              <a:off x="731520" y="2351837"/>
              <a:ext cx="10744200" cy="0"/>
            </a:xfrm>
            <a:prstGeom prst="line">
              <a:avLst/>
            </a:prstGeom>
            <a:ln w="6350">
              <a:solidFill>
                <a:srgbClr val="D7D1C1"/>
              </a:solidFill>
              <a:prstDash val="dash"/>
            </a:ln>
          </p:spPr>
        </p:cxnSp>
        <p:sp>
          <p:nvSpPr>
            <p:cNvPr id="18" name="Label">
              <a:extLst>
                <a:ext uri="{C183D7F6-B498-43B3-948B-1728B52AA6E4}">
                  <adec:decorative xmlns:adec="http://schemas.microsoft.com/office/drawing/2017/decorative" val="1"/>
                </a:ext>
              </a:extLst>
            </p:cNvPr>
            <p:cNvSpPr txBox="1"/>
            <p:nvPr/>
          </p:nvSpPr>
          <p:spPr>
            <a:xfrm>
              <a:off x="731520" y="2090318"/>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103 · 106 · 1002</a:t>
              </a:r>
            </a:p>
          </p:txBody>
        </p:sp>
        <p:sp>
          <p:nvSpPr>
            <p:cNvPr id="19" name="Mark">
              <a:extLst>
                <a:ext uri="{C183D7F6-B498-43B3-948B-1728B52AA6E4}">
                  <adec:decorative xmlns:adec="http://schemas.microsoft.com/office/drawing/2017/decorative" val="1"/>
                </a:ext>
              </a:extLst>
            </p:cNvPr>
            <p:cNvSpPr/>
            <p:nvPr/>
          </p:nvSpPr>
          <p:spPr>
            <a:xfrm>
              <a:off x="2672334" y="2156612"/>
              <a:ext cx="141732" cy="141732"/>
            </a:xfrm>
            <a:prstGeom prst="ellipse">
              <a:avLst/>
            </a:prstGeom>
            <a:solidFill>
              <a:srgbClr val="C5CCC0"/>
            </a:solidFill>
            <a:ln w="9525">
              <a:solidFill>
                <a:srgbClr val="6B776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2868930" y="2156612"/>
              <a:ext cx="141732" cy="141732"/>
            </a:xfrm>
            <a:prstGeom prst="ellipse">
              <a:avLst/>
            </a:prstGeom>
            <a:solidFill>
              <a:srgbClr val="C5CCC0"/>
            </a:solidFill>
            <a:ln w="9525">
              <a:solidFill>
                <a:srgbClr val="6B776E"/>
              </a:solidFill>
            </a:ln>
          </p:spPr>
          <p:txBody>
            <a:bodyPr rtlCol="0" anchor="ctr"/>
            <a:lstStyle/>
            <a:p>
              <a:pPr algn="ctr"/>
            </a:p>
          </p:txBody>
        </p:sp>
        <p:sp>
          <p:nvSpPr>
            <p:cNvPr id="21" name="Mark">
              <a:extLst>
                <a:ext uri="{C183D7F6-B498-43B3-948B-1728B52AA6E4}">
                  <adec:decorative xmlns:adec="http://schemas.microsoft.com/office/drawing/2017/decorative" val="1"/>
                </a:ext>
              </a:extLst>
            </p:cNvPr>
            <p:cNvSpPr/>
            <p:nvPr/>
          </p:nvSpPr>
          <p:spPr>
            <a:xfrm>
              <a:off x="3065526" y="2156612"/>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2" name="Mark">
              <a:extLst>
                <a:ext uri="{C183D7F6-B498-43B3-948B-1728B52AA6E4}">
                  <adec:decorative xmlns:adec="http://schemas.microsoft.com/office/drawing/2017/decorative" val="1"/>
                </a:ext>
              </a:extLst>
            </p:cNvPr>
            <p:cNvSpPr/>
            <p:nvPr/>
          </p:nvSpPr>
          <p:spPr>
            <a:xfrm>
              <a:off x="3262122" y="2156612"/>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3458718" y="2156612"/>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 name="Label">
              <a:extLst>
                <a:ext uri="{C183D7F6-B498-43B3-948B-1728B52AA6E4}">
                  <adec:decorative xmlns:adec="http://schemas.microsoft.com/office/drawing/2017/decorative" val="1"/>
                </a:ext>
              </a:extLst>
            </p:cNvPr>
            <p:cNvSpPr txBox="1"/>
            <p:nvPr/>
          </p:nvSpPr>
          <p:spPr>
            <a:xfrm>
              <a:off x="9966960" y="2090318"/>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cxnSp>
          <p:nvCxnSpPr>
            <p:cNvPr id="25" name="Rule">
              <a:extLst>
                <a:ext uri="{C183D7F6-B498-43B3-948B-1728B52AA6E4}">
                  <adec:decorative xmlns:adec="http://schemas.microsoft.com/office/drawing/2017/decorative" val="1"/>
                </a:ext>
              </a:extLst>
            </p:cNvPr>
            <p:cNvCxnSpPr/>
            <p:nvPr/>
          </p:nvCxnSpPr>
          <p:spPr>
            <a:xfrm>
              <a:off x="731520" y="2600554"/>
              <a:ext cx="10744200" cy="0"/>
            </a:xfrm>
            <a:prstGeom prst="line">
              <a:avLst/>
            </a:prstGeom>
            <a:ln w="6350">
              <a:solidFill>
                <a:srgbClr val="D7D1C1"/>
              </a:solidFill>
              <a:prstDash val="dash"/>
            </a:ln>
          </p:spPr>
        </p:cxnSp>
        <p:sp>
          <p:nvSpPr>
            <p:cNvPr id="26" name="Label">
              <a:extLst>
                <a:ext uri="{C183D7F6-B498-43B3-948B-1728B52AA6E4}">
                  <adec:decorative xmlns:adec="http://schemas.microsoft.com/office/drawing/2017/decorative" val="1"/>
                </a:ext>
              </a:extLst>
            </p:cNvPr>
            <p:cNvSpPr txBox="1"/>
            <p:nvPr/>
          </p:nvSpPr>
          <p:spPr>
            <a:xfrm>
              <a:off x="731520" y="2339035"/>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201</a:t>
              </a:r>
            </a:p>
          </p:txBody>
        </p:sp>
        <p:sp>
          <p:nvSpPr>
            <p:cNvPr id="27" name="Mark">
              <a:extLst>
                <a:ext uri="{C183D7F6-B498-43B3-948B-1728B52AA6E4}">
                  <adec:decorative xmlns:adec="http://schemas.microsoft.com/office/drawing/2017/decorative" val="1"/>
                </a:ext>
              </a:extLst>
            </p:cNvPr>
            <p:cNvSpPr/>
            <p:nvPr/>
          </p:nvSpPr>
          <p:spPr>
            <a:xfrm>
              <a:off x="2644902" y="2377897"/>
              <a:ext cx="196596" cy="196596"/>
            </a:xfrm>
            <a:prstGeom prst="diamond">
              <a:avLst/>
            </a:prstGeom>
            <a:solidFill>
              <a:srgbClr val="7A3F24"/>
            </a:solidFill>
            <a:ln w="9525">
              <a:solidFill>
                <a:srgbClr val="7A3F24"/>
              </a:solidFill>
            </a:ln>
          </p:spPr>
          <p:txBody>
            <a:bodyPr rtlCol="0" anchor="ctr"/>
            <a:lstStyle/>
            <a:p>
              <a:pPr algn="ctr"/>
            </a:p>
          </p:txBody>
        </p:sp>
        <p:sp>
          <p:nvSpPr>
            <p:cNvPr id="28" name="Label">
              <a:extLst>
                <a:ext uri="{C183D7F6-B498-43B3-948B-1728B52AA6E4}">
                  <adec:decorative xmlns:adec="http://schemas.microsoft.com/office/drawing/2017/decorative" val="1"/>
                </a:ext>
              </a:extLst>
            </p:cNvPr>
            <p:cNvSpPr txBox="1"/>
            <p:nvPr/>
          </p:nvSpPr>
          <p:spPr>
            <a:xfrm>
              <a:off x="9966960" y="2339035"/>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a:t>
              </a:r>
            </a:p>
          </p:txBody>
        </p:sp>
        <p:sp>
          <p:nvSpPr>
            <p:cNvPr id="29" name="Label">
              <a:extLst>
                <a:ext uri="{C183D7F6-B498-43B3-948B-1728B52AA6E4}">
                  <adec:decorative xmlns:adec="http://schemas.microsoft.com/office/drawing/2017/decorative" val="1"/>
                </a:ext>
              </a:extLst>
            </p:cNvPr>
            <p:cNvSpPr txBox="1"/>
            <p:nvPr/>
          </p:nvSpPr>
          <p:spPr>
            <a:xfrm>
              <a:off x="10789920" y="2339035"/>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30" name="Rule">
              <a:extLst>
                <a:ext uri="{C183D7F6-B498-43B3-948B-1728B52AA6E4}">
                  <adec:decorative xmlns:adec="http://schemas.microsoft.com/office/drawing/2017/decorative" val="1"/>
                </a:ext>
              </a:extLst>
            </p:cNvPr>
            <p:cNvCxnSpPr/>
            <p:nvPr/>
          </p:nvCxnSpPr>
          <p:spPr>
            <a:xfrm>
              <a:off x="731520" y="2849270"/>
              <a:ext cx="10744200" cy="0"/>
            </a:xfrm>
            <a:prstGeom prst="line">
              <a:avLst/>
            </a:prstGeom>
            <a:ln w="6350">
              <a:solidFill>
                <a:srgbClr val="D7D1C1"/>
              </a:solidFill>
              <a:prstDash val="dash"/>
            </a:ln>
          </p:spPr>
        </p:cxnSp>
        <p:sp>
          <p:nvSpPr>
            <p:cNvPr id="31" name="Label">
              <a:extLst>
                <a:ext uri="{C183D7F6-B498-43B3-948B-1728B52AA6E4}">
                  <adec:decorative xmlns:adec="http://schemas.microsoft.com/office/drawing/2017/decorative" val="1"/>
                </a:ext>
              </a:extLst>
            </p:cNvPr>
            <p:cNvSpPr txBox="1"/>
            <p:nvPr/>
          </p:nvSpPr>
          <p:spPr>
            <a:xfrm>
              <a:off x="731520" y="2587752"/>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401–403</a:t>
              </a:r>
            </a:p>
          </p:txBody>
        </p:sp>
        <p:sp>
          <p:nvSpPr>
            <p:cNvPr id="32" name="Mark">
              <a:extLst>
                <a:ext uri="{C183D7F6-B498-43B3-948B-1728B52AA6E4}">
                  <adec:decorative xmlns:adec="http://schemas.microsoft.com/office/drawing/2017/decorative" val="1"/>
                </a:ext>
              </a:extLst>
            </p:cNvPr>
            <p:cNvSpPr/>
            <p:nvPr/>
          </p:nvSpPr>
          <p:spPr>
            <a:xfrm>
              <a:off x="2672334" y="2654046"/>
              <a:ext cx="141732" cy="141732"/>
            </a:xfrm>
            <a:prstGeom prst="ellipse">
              <a:avLst/>
            </a:prstGeom>
            <a:solidFill>
              <a:srgbClr val="C5CCC0"/>
            </a:solidFill>
            <a:ln w="9525">
              <a:solidFill>
                <a:srgbClr val="6B776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2868930" y="2654046"/>
              <a:ext cx="141732" cy="141732"/>
            </a:xfrm>
            <a:prstGeom prst="ellipse">
              <a:avLst/>
            </a:prstGeom>
            <a:solidFill>
              <a:srgbClr val="C5CCC0"/>
            </a:solidFill>
            <a:ln w="9525">
              <a:solidFill>
                <a:srgbClr val="6B776E"/>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3065526" y="2654046"/>
              <a:ext cx="141732" cy="141732"/>
            </a:xfrm>
            <a:prstGeom prst="ellipse">
              <a:avLst/>
            </a:prstGeom>
            <a:solidFill>
              <a:srgbClr val="C5CCC0"/>
            </a:solidFill>
            <a:ln w="9525">
              <a:solidFill>
                <a:srgbClr val="6B776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3262122" y="2654046"/>
              <a:ext cx="141732" cy="141732"/>
            </a:xfrm>
            <a:prstGeom prst="ellipse">
              <a:avLst/>
            </a:prstGeom>
            <a:solidFill>
              <a:srgbClr val="C5CCC0"/>
            </a:solidFill>
            <a:ln w="9525">
              <a:solidFill>
                <a:srgbClr val="6B776E"/>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3458718" y="2654046"/>
              <a:ext cx="141732" cy="141732"/>
            </a:xfrm>
            <a:prstGeom prst="ellipse">
              <a:avLst/>
            </a:prstGeom>
            <a:solidFill>
              <a:srgbClr val="C5CCC0"/>
            </a:solidFill>
            <a:ln w="9525">
              <a:solidFill>
                <a:srgbClr val="6B776E"/>
              </a:solidFill>
            </a:ln>
          </p:spPr>
          <p:txBody>
            <a:bodyPr rtlCol="0" anchor="ctr"/>
            <a:lstStyle/>
            <a:p>
              <a:pPr algn="ctr"/>
            </a:p>
          </p:txBody>
        </p:sp>
        <p:sp>
          <p:nvSpPr>
            <p:cNvPr id="37" name="Mark">
              <a:extLst>
                <a:ext uri="{C183D7F6-B498-43B3-948B-1728B52AA6E4}">
                  <adec:decorative xmlns:adec="http://schemas.microsoft.com/office/drawing/2017/decorative" val="1"/>
                </a:ext>
              </a:extLst>
            </p:cNvPr>
            <p:cNvSpPr/>
            <p:nvPr/>
          </p:nvSpPr>
          <p:spPr>
            <a:xfrm>
              <a:off x="3655314" y="2654046"/>
              <a:ext cx="141732" cy="141732"/>
            </a:xfrm>
            <a:prstGeom prst="ellipse">
              <a:avLst/>
            </a:prstGeom>
            <a:solidFill>
              <a:srgbClr val="C5CCC0"/>
            </a:solidFill>
            <a:ln w="9525">
              <a:solidFill>
                <a:srgbClr val="6B776E"/>
              </a:solidFill>
            </a:ln>
          </p:spPr>
          <p:txBody>
            <a:bodyPr rtlCol="0" anchor="ctr"/>
            <a:lstStyle/>
            <a:p>
              <a:pPr algn="ctr"/>
            </a:p>
          </p:txBody>
        </p:sp>
        <p:sp>
          <p:nvSpPr>
            <p:cNvPr id="38" name="Mark">
              <a:extLst>
                <a:ext uri="{C183D7F6-B498-43B3-948B-1728B52AA6E4}">
                  <adec:decorative xmlns:adec="http://schemas.microsoft.com/office/drawing/2017/decorative" val="1"/>
                </a:ext>
              </a:extLst>
            </p:cNvPr>
            <p:cNvSpPr/>
            <p:nvPr/>
          </p:nvSpPr>
          <p:spPr>
            <a:xfrm>
              <a:off x="3851910" y="2654046"/>
              <a:ext cx="141732" cy="141732"/>
            </a:xfrm>
            <a:prstGeom prst="ellipse">
              <a:avLst/>
            </a:prstGeom>
            <a:solidFill>
              <a:srgbClr val="C5CCC0"/>
            </a:solidFill>
            <a:ln w="9525">
              <a:solidFill>
                <a:srgbClr val="6B776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4048506" y="2654046"/>
              <a:ext cx="141732" cy="141732"/>
            </a:xfrm>
            <a:prstGeom prst="ellipse">
              <a:avLst/>
            </a:prstGeom>
            <a:solidFill>
              <a:srgbClr val="C5CCC0"/>
            </a:solidFill>
            <a:ln w="9525">
              <a:solidFill>
                <a:srgbClr val="6B776E"/>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4245102" y="2654046"/>
              <a:ext cx="141732" cy="141732"/>
            </a:xfrm>
            <a:prstGeom prst="ellipse">
              <a:avLst/>
            </a:prstGeom>
            <a:solidFill>
              <a:srgbClr val="C5CCC0"/>
            </a:solidFill>
            <a:ln w="9525">
              <a:solidFill>
                <a:srgbClr val="6B776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4441698" y="2654046"/>
              <a:ext cx="141732" cy="141732"/>
            </a:xfrm>
            <a:prstGeom prst="ellipse">
              <a:avLst/>
            </a:prstGeom>
            <a:solidFill>
              <a:srgbClr val="C5CCC0"/>
            </a:solidFill>
            <a:ln w="9525">
              <a:solidFill>
                <a:srgbClr val="6B776E"/>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4638294" y="2654046"/>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4834890" y="2654046"/>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503148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522808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5424678"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5621274"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5817870"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601446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621106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6407658"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6604254"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6800850"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699744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719404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6" name="Label">
              <a:extLst>
                <a:ext uri="{C183D7F6-B498-43B3-948B-1728B52AA6E4}">
                  <adec:decorative xmlns:adec="http://schemas.microsoft.com/office/drawing/2017/decorative" val="1"/>
                </a:ext>
              </a:extLst>
            </p:cNvPr>
            <p:cNvSpPr txBox="1"/>
            <p:nvPr/>
          </p:nvSpPr>
          <p:spPr>
            <a:xfrm>
              <a:off x="9966960" y="2587752"/>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24</a:t>
              </a:r>
            </a:p>
          </p:txBody>
        </p:sp>
        <p:cxnSp>
          <p:nvCxnSpPr>
            <p:cNvPr id="57" name="Rule">
              <a:extLst>
                <a:ext uri="{C183D7F6-B498-43B3-948B-1728B52AA6E4}">
                  <adec:decorative xmlns:adec="http://schemas.microsoft.com/office/drawing/2017/decorative" val="1"/>
                </a:ext>
              </a:extLst>
            </p:cNvPr>
            <p:cNvCxnSpPr/>
            <p:nvPr/>
          </p:nvCxnSpPr>
          <p:spPr>
            <a:xfrm>
              <a:off x="731520" y="3097987"/>
              <a:ext cx="10744200" cy="0"/>
            </a:xfrm>
            <a:prstGeom prst="line">
              <a:avLst/>
            </a:prstGeom>
            <a:ln w="6350">
              <a:solidFill>
                <a:srgbClr val="D7D1C1"/>
              </a:solidFill>
              <a:prstDash val="dash"/>
            </a:ln>
          </p:spPr>
        </p:cxnSp>
        <p:sp>
          <p:nvSpPr>
            <p:cNvPr id="58" name="Label">
              <a:extLst>
                <a:ext uri="{C183D7F6-B498-43B3-948B-1728B52AA6E4}">
                  <adec:decorative xmlns:adec="http://schemas.microsoft.com/office/drawing/2017/decorative" val="1"/>
                </a:ext>
              </a:extLst>
            </p:cNvPr>
            <p:cNvSpPr txBox="1"/>
            <p:nvPr/>
          </p:nvSpPr>
          <p:spPr>
            <a:xfrm>
              <a:off x="731520" y="2836469"/>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404</a:t>
              </a:r>
            </a:p>
          </p:txBody>
        </p:sp>
        <p:sp>
          <p:nvSpPr>
            <p:cNvPr id="59" name="Mark">
              <a:extLst>
                <a:ext uri="{C183D7F6-B498-43B3-948B-1728B52AA6E4}">
                  <adec:decorative xmlns:adec="http://schemas.microsoft.com/office/drawing/2017/decorative" val="1"/>
                </a:ext>
              </a:extLst>
            </p:cNvPr>
            <p:cNvSpPr/>
            <p:nvPr/>
          </p:nvSpPr>
          <p:spPr>
            <a:xfrm>
              <a:off x="2672334" y="2902763"/>
              <a:ext cx="141732" cy="141732"/>
            </a:xfrm>
            <a:prstGeom prst="ellipse">
              <a:avLst/>
            </a:prstGeom>
            <a:solidFill>
              <a:srgbClr val="C5CCC0"/>
            </a:solidFill>
            <a:ln w="9525">
              <a:solidFill>
                <a:srgbClr val="6B776E"/>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2868930" y="2902763"/>
              <a:ext cx="141732" cy="141732"/>
            </a:xfrm>
            <a:prstGeom prst="ellipse">
              <a:avLst/>
            </a:prstGeom>
            <a:solidFill>
              <a:srgbClr val="C5CCC0"/>
            </a:solidFill>
            <a:ln w="9525">
              <a:solidFill>
                <a:srgbClr val="6B776E"/>
              </a:solidFill>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3065526" y="2902763"/>
              <a:ext cx="141732" cy="141732"/>
            </a:xfrm>
            <a:prstGeom prst="ellipse">
              <a:avLst/>
            </a:prstGeom>
            <a:solidFill>
              <a:srgbClr val="C5CCC0"/>
            </a:solidFill>
            <a:ln w="9525">
              <a:solidFill>
                <a:srgbClr val="6B776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262122" y="2902763"/>
              <a:ext cx="141732" cy="141732"/>
            </a:xfrm>
            <a:prstGeom prst="ellipse">
              <a:avLst/>
            </a:prstGeom>
            <a:solidFill>
              <a:srgbClr val="C5CCC0"/>
            </a:solidFill>
            <a:ln w="9525">
              <a:solidFill>
                <a:srgbClr val="6B776E"/>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458718" y="2902763"/>
              <a:ext cx="141732" cy="141732"/>
            </a:xfrm>
            <a:prstGeom prst="ellipse">
              <a:avLst/>
            </a:prstGeom>
            <a:solidFill>
              <a:srgbClr val="C5CCC0"/>
            </a:solidFill>
            <a:ln w="9525">
              <a:solidFill>
                <a:srgbClr val="6B776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655314" y="2902763"/>
              <a:ext cx="141732" cy="141732"/>
            </a:xfrm>
            <a:prstGeom prst="ellipse">
              <a:avLst/>
            </a:prstGeom>
            <a:solidFill>
              <a:srgbClr val="C5CCC0"/>
            </a:solidFill>
            <a:ln w="9525">
              <a:solidFill>
                <a:srgbClr val="6B776E"/>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851910" y="2902763"/>
              <a:ext cx="141732" cy="141732"/>
            </a:xfrm>
            <a:prstGeom prst="ellipse">
              <a:avLst/>
            </a:prstGeom>
            <a:solidFill>
              <a:srgbClr val="C5CCC0"/>
            </a:solidFill>
            <a:ln w="9525">
              <a:solidFill>
                <a:srgbClr val="6B776E"/>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4048506" y="2902763"/>
              <a:ext cx="141732" cy="141732"/>
            </a:xfrm>
            <a:prstGeom prst="ellipse">
              <a:avLst/>
            </a:prstGeom>
            <a:solidFill>
              <a:srgbClr val="C5CCC0"/>
            </a:solidFill>
            <a:ln w="9525">
              <a:solidFill>
                <a:srgbClr val="6B776E"/>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4245102" y="2902763"/>
              <a:ext cx="141732" cy="141732"/>
            </a:xfrm>
            <a:prstGeom prst="ellipse">
              <a:avLst/>
            </a:prstGeom>
            <a:solidFill>
              <a:srgbClr val="C5CCC0"/>
            </a:solidFill>
            <a:ln w="9525">
              <a:solidFill>
                <a:srgbClr val="6B776E"/>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4441698" y="2902763"/>
              <a:ext cx="141732" cy="141732"/>
            </a:xfrm>
            <a:prstGeom prst="ellipse">
              <a:avLst/>
            </a:prstGeom>
            <a:solidFill>
              <a:srgbClr val="C5CCC0"/>
            </a:solidFill>
            <a:ln w="9525">
              <a:solidFill>
                <a:srgbClr val="6B776E"/>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4638294" y="2902763"/>
              <a:ext cx="141732" cy="141732"/>
            </a:xfrm>
            <a:prstGeom prst="ellipse">
              <a:avLst/>
            </a:prstGeom>
            <a:solidFill>
              <a:srgbClr val="C5CCC0"/>
            </a:solidFill>
            <a:ln w="9525">
              <a:solidFill>
                <a:srgbClr val="6B776E"/>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4834890" y="2902763"/>
              <a:ext cx="141732" cy="141732"/>
            </a:xfrm>
            <a:prstGeom prst="ellipse">
              <a:avLst/>
            </a:prstGeom>
            <a:solidFill>
              <a:srgbClr val="C5CCC0"/>
            </a:solidFill>
            <a:ln w="9525">
              <a:solidFill>
                <a:srgbClr val="6B776E"/>
              </a:solidFill>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5031486" y="2902763"/>
              <a:ext cx="141732" cy="141732"/>
            </a:xfrm>
            <a:prstGeom prst="ellipse">
              <a:avLst/>
            </a:prstGeom>
            <a:solidFill>
              <a:srgbClr val="C5CCC0"/>
            </a:solidFill>
            <a:ln w="9525">
              <a:solidFill>
                <a:srgbClr val="6B776E"/>
              </a:solidFill>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5228082" y="2902763"/>
              <a:ext cx="141732" cy="141732"/>
            </a:xfrm>
            <a:prstGeom prst="ellipse">
              <a:avLst/>
            </a:prstGeom>
            <a:solidFill>
              <a:srgbClr val="C5CCC0"/>
            </a:solidFill>
            <a:ln w="9525">
              <a:solidFill>
                <a:srgbClr val="6B776E"/>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5424678" y="2902763"/>
              <a:ext cx="141732" cy="141732"/>
            </a:xfrm>
            <a:prstGeom prst="ellipse">
              <a:avLst/>
            </a:prstGeom>
            <a:solidFill>
              <a:srgbClr val="C5CCC0"/>
            </a:solidFill>
            <a:ln w="9525">
              <a:solidFill>
                <a:srgbClr val="6B776E"/>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5621274" y="2902763"/>
              <a:ext cx="141732" cy="141732"/>
            </a:xfrm>
            <a:prstGeom prst="ellipse">
              <a:avLst/>
            </a:prstGeom>
            <a:solidFill>
              <a:srgbClr val="C5CCC0"/>
            </a:solidFill>
            <a:ln w="9525">
              <a:solidFill>
                <a:srgbClr val="6B776E"/>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5817870" y="2902763"/>
              <a:ext cx="141732" cy="141732"/>
            </a:xfrm>
            <a:prstGeom prst="ellipse">
              <a:avLst/>
            </a:prstGeom>
            <a:solidFill>
              <a:srgbClr val="C5CCC0"/>
            </a:solidFill>
            <a:ln w="9525">
              <a:solidFill>
                <a:srgbClr val="6B776E"/>
              </a:solidFill>
            </a:ln>
          </p:spPr>
          <p:txBody>
            <a:bodyPr rtlCol="0" anchor="ctr"/>
            <a:lstStyle/>
            <a:p>
              <a:pPr algn="ctr"/>
            </a:p>
          </p:txBody>
        </p:sp>
        <p:sp>
          <p:nvSpPr>
            <p:cNvPr id="76" name="Mark">
              <a:extLst>
                <a:ext uri="{C183D7F6-B498-43B3-948B-1728B52AA6E4}">
                  <adec:decorative xmlns:adec="http://schemas.microsoft.com/office/drawing/2017/decorative" val="1"/>
                </a:ext>
              </a:extLst>
            </p:cNvPr>
            <p:cNvSpPr/>
            <p:nvPr/>
          </p:nvSpPr>
          <p:spPr>
            <a:xfrm>
              <a:off x="6014466" y="2902763"/>
              <a:ext cx="141732" cy="141732"/>
            </a:xfrm>
            <a:prstGeom prst="ellipse">
              <a:avLst/>
            </a:prstGeom>
            <a:solidFill>
              <a:srgbClr val="C5CCC0"/>
            </a:solidFill>
            <a:ln w="9525">
              <a:solidFill>
                <a:srgbClr val="6B776E"/>
              </a:solidFill>
            </a:ln>
          </p:spPr>
          <p:txBody>
            <a:bodyPr rtlCol="0" anchor="ctr"/>
            <a:lstStyle/>
            <a:p>
              <a:pPr algn="ctr"/>
            </a:p>
          </p:txBody>
        </p:sp>
        <p:sp>
          <p:nvSpPr>
            <p:cNvPr id="77" name="Mark">
              <a:extLst>
                <a:ext uri="{C183D7F6-B498-43B3-948B-1728B52AA6E4}">
                  <adec:decorative xmlns:adec="http://schemas.microsoft.com/office/drawing/2017/decorative" val="1"/>
                </a:ext>
              </a:extLst>
            </p:cNvPr>
            <p:cNvSpPr/>
            <p:nvPr/>
          </p:nvSpPr>
          <p:spPr>
            <a:xfrm>
              <a:off x="6211062" y="2902763"/>
              <a:ext cx="141732" cy="141732"/>
            </a:xfrm>
            <a:prstGeom prst="ellipse">
              <a:avLst/>
            </a:prstGeom>
            <a:solidFill>
              <a:srgbClr val="C5CCC0"/>
            </a:solidFill>
            <a:ln w="9525">
              <a:solidFill>
                <a:srgbClr val="6B776E"/>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6407658" y="2902763"/>
              <a:ext cx="141732" cy="141732"/>
            </a:xfrm>
            <a:prstGeom prst="ellipse">
              <a:avLst/>
            </a:prstGeom>
            <a:solidFill>
              <a:srgbClr val="C5CCC0"/>
            </a:solidFill>
            <a:ln w="9525">
              <a:solidFill>
                <a:srgbClr val="6B776E"/>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6604254" y="2902763"/>
              <a:ext cx="141732" cy="141732"/>
            </a:xfrm>
            <a:prstGeom prst="ellipse">
              <a:avLst/>
            </a:prstGeom>
            <a:solidFill>
              <a:srgbClr val="C5CCC0"/>
            </a:solidFill>
            <a:ln w="9525">
              <a:solidFill>
                <a:srgbClr val="6B776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6800850" y="2902763"/>
              <a:ext cx="141732" cy="141732"/>
            </a:xfrm>
            <a:prstGeom prst="ellipse">
              <a:avLst/>
            </a:prstGeom>
            <a:solidFill>
              <a:srgbClr val="C5CCC0"/>
            </a:solidFill>
            <a:ln w="9525">
              <a:solidFill>
                <a:srgbClr val="6B776E"/>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6997446" y="2902763"/>
              <a:ext cx="141732" cy="141732"/>
            </a:xfrm>
            <a:prstGeom prst="ellipse">
              <a:avLst/>
            </a:prstGeom>
            <a:solidFill>
              <a:srgbClr val="C5CCC0"/>
            </a:solidFill>
            <a:ln w="9525">
              <a:solidFill>
                <a:srgbClr val="6B776E"/>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7194042" y="2902763"/>
              <a:ext cx="141732" cy="141732"/>
            </a:xfrm>
            <a:prstGeom prst="ellipse">
              <a:avLst/>
            </a:prstGeom>
            <a:solidFill>
              <a:srgbClr val="C5CCC0"/>
            </a:solidFill>
            <a:ln w="9525">
              <a:solidFill>
                <a:srgbClr val="6B776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7390638" y="2902763"/>
              <a:ext cx="141732" cy="141732"/>
            </a:xfrm>
            <a:prstGeom prst="ellipse">
              <a:avLst/>
            </a:prstGeom>
            <a:solidFill>
              <a:srgbClr val="C5CCC0"/>
            </a:solidFill>
            <a:ln w="9525">
              <a:solidFill>
                <a:srgbClr val="6B776E"/>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7587234" y="2902763"/>
              <a:ext cx="141732" cy="141732"/>
            </a:xfrm>
            <a:prstGeom prst="ellipse">
              <a:avLst/>
            </a:prstGeom>
            <a:solidFill>
              <a:srgbClr val="C5CCC0"/>
            </a:solidFill>
            <a:ln w="9525">
              <a:solidFill>
                <a:srgbClr val="6B776E"/>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7783830" y="2902763"/>
              <a:ext cx="141732" cy="141732"/>
            </a:xfrm>
            <a:prstGeom prst="ellipse">
              <a:avLst/>
            </a:prstGeom>
            <a:solidFill>
              <a:srgbClr val="C5CCC0"/>
            </a:solidFill>
            <a:ln w="9525">
              <a:solidFill>
                <a:srgbClr val="6B776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7980426"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8177022"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8" name="Mark">
              <a:extLst>
                <a:ext uri="{C183D7F6-B498-43B3-948B-1728B52AA6E4}">
                  <adec:decorative xmlns:adec="http://schemas.microsoft.com/office/drawing/2017/decorative" val="1"/>
                </a:ext>
              </a:extLst>
            </p:cNvPr>
            <p:cNvSpPr/>
            <p:nvPr/>
          </p:nvSpPr>
          <p:spPr>
            <a:xfrm>
              <a:off x="8373618"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9" name="Mark">
              <a:extLst>
                <a:ext uri="{C183D7F6-B498-43B3-948B-1728B52AA6E4}">
                  <adec:decorative xmlns:adec="http://schemas.microsoft.com/office/drawing/2017/decorative" val="1"/>
                </a:ext>
              </a:extLst>
            </p:cNvPr>
            <p:cNvSpPr/>
            <p:nvPr/>
          </p:nvSpPr>
          <p:spPr>
            <a:xfrm>
              <a:off x="8570214"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8766810"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8963406"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9160002"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9356598"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9525762" y="2875331"/>
              <a:ext cx="196596" cy="196596"/>
            </a:xfrm>
            <a:prstGeom prst="diamond">
              <a:avLst/>
            </a:prstGeom>
            <a:solidFill>
              <a:srgbClr val="7A3F24"/>
            </a:solidFill>
            <a:ln w="9525">
              <a:solidFill>
                <a:srgbClr val="7A3F24"/>
              </a:solidFill>
            </a:ln>
          </p:spPr>
          <p:txBody>
            <a:bodyPr rtlCol="0" anchor="ctr"/>
            <a:lstStyle/>
            <a:p>
              <a:pPr algn="ctr"/>
            </a:p>
          </p:txBody>
        </p:sp>
        <p:sp>
          <p:nvSpPr>
            <p:cNvPr id="95" name="Label">
              <a:extLst>
                <a:ext uri="{C183D7F6-B498-43B3-948B-1728B52AA6E4}">
                  <adec:decorative xmlns:adec="http://schemas.microsoft.com/office/drawing/2017/decorative" val="1"/>
                </a:ext>
              </a:extLst>
            </p:cNvPr>
            <p:cNvSpPr txBox="1"/>
            <p:nvPr/>
          </p:nvSpPr>
          <p:spPr>
            <a:xfrm>
              <a:off x="9966960" y="2836469"/>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36</a:t>
              </a:r>
            </a:p>
          </p:txBody>
        </p:sp>
        <p:sp>
          <p:nvSpPr>
            <p:cNvPr id="96" name="Label">
              <a:extLst>
                <a:ext uri="{C183D7F6-B498-43B3-948B-1728B52AA6E4}">
                  <adec:decorative xmlns:adec="http://schemas.microsoft.com/office/drawing/2017/decorative" val="1"/>
                </a:ext>
              </a:extLst>
            </p:cNvPr>
            <p:cNvSpPr txBox="1"/>
            <p:nvPr/>
          </p:nvSpPr>
          <p:spPr>
            <a:xfrm>
              <a:off x="10789920" y="2836469"/>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97" name="Rule">
              <a:extLst>
                <a:ext uri="{C183D7F6-B498-43B3-948B-1728B52AA6E4}">
                  <adec:decorative xmlns:adec="http://schemas.microsoft.com/office/drawing/2017/decorative" val="1"/>
                </a:ext>
              </a:extLst>
            </p:cNvPr>
            <p:cNvCxnSpPr/>
            <p:nvPr/>
          </p:nvCxnSpPr>
          <p:spPr>
            <a:xfrm>
              <a:off x="731520" y="3346704"/>
              <a:ext cx="10744200" cy="0"/>
            </a:xfrm>
            <a:prstGeom prst="line">
              <a:avLst/>
            </a:prstGeom>
            <a:ln w="6350">
              <a:solidFill>
                <a:srgbClr val="D7D1C1"/>
              </a:solidFill>
              <a:prstDash val="dash"/>
            </a:ln>
          </p:spPr>
        </p:cxnSp>
        <p:sp>
          <p:nvSpPr>
            <p:cNvPr id="98" name="Label">
              <a:extLst>
                <a:ext uri="{C183D7F6-B498-43B3-948B-1728B52AA6E4}">
                  <adec:decorative xmlns:adec="http://schemas.microsoft.com/office/drawing/2017/decorative" val="1"/>
                </a:ext>
              </a:extLst>
            </p:cNvPr>
            <p:cNvSpPr txBox="1"/>
            <p:nvPr/>
          </p:nvSpPr>
          <p:spPr>
            <a:xfrm>
              <a:off x="731520" y="308518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408</a:t>
              </a:r>
            </a:p>
          </p:txBody>
        </p:sp>
        <p:sp>
          <p:nvSpPr>
            <p:cNvPr id="99" name="Mark">
              <a:extLst>
                <a:ext uri="{C183D7F6-B498-43B3-948B-1728B52AA6E4}">
                  <adec:decorative xmlns:adec="http://schemas.microsoft.com/office/drawing/2017/decorative" val="1"/>
                </a:ext>
              </a:extLst>
            </p:cNvPr>
            <p:cNvSpPr/>
            <p:nvPr/>
          </p:nvSpPr>
          <p:spPr>
            <a:xfrm>
              <a:off x="2672334" y="3151480"/>
              <a:ext cx="141732" cy="141732"/>
            </a:xfrm>
            <a:prstGeom prst="ellipse">
              <a:avLst/>
            </a:prstGeom>
            <a:solidFill>
              <a:srgbClr val="C5CCC0"/>
            </a:solidFill>
            <a:ln w="9525">
              <a:solidFill>
                <a:srgbClr val="6B776E"/>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2841498" y="3124048"/>
              <a:ext cx="196596" cy="196596"/>
            </a:xfrm>
            <a:prstGeom prst="diamond">
              <a:avLst/>
            </a:prstGeom>
            <a:solidFill>
              <a:srgbClr val="7A3F24"/>
            </a:solidFill>
            <a:ln w="9525">
              <a:solidFill>
                <a:srgbClr val="7A3F24"/>
              </a:solidFill>
            </a:ln>
          </p:spPr>
          <p:txBody>
            <a:bodyPr rtlCol="0" anchor="ctr"/>
            <a:lstStyle/>
            <a:p>
              <a:pPr algn="ctr"/>
            </a:p>
          </p:txBody>
        </p:sp>
        <p:sp>
          <p:nvSpPr>
            <p:cNvPr id="101" name="Label">
              <a:extLst>
                <a:ext uri="{C183D7F6-B498-43B3-948B-1728B52AA6E4}">
                  <adec:decorative xmlns:adec="http://schemas.microsoft.com/office/drawing/2017/decorative" val="1"/>
                </a:ext>
              </a:extLst>
            </p:cNvPr>
            <p:cNvSpPr txBox="1"/>
            <p:nvPr/>
          </p:nvSpPr>
          <p:spPr>
            <a:xfrm>
              <a:off x="9966960" y="308518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a:t>
              </a:r>
            </a:p>
          </p:txBody>
        </p:sp>
        <p:sp>
          <p:nvSpPr>
            <p:cNvPr id="102" name="Label">
              <a:extLst>
                <a:ext uri="{C183D7F6-B498-43B3-948B-1728B52AA6E4}">
                  <adec:decorative xmlns:adec="http://schemas.microsoft.com/office/drawing/2017/decorative" val="1"/>
                </a:ext>
              </a:extLst>
            </p:cNvPr>
            <p:cNvSpPr txBox="1"/>
            <p:nvPr/>
          </p:nvSpPr>
          <p:spPr>
            <a:xfrm>
              <a:off x="10789920" y="3085186"/>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03" name="Rule">
              <a:extLst>
                <a:ext uri="{C183D7F6-B498-43B3-948B-1728B52AA6E4}">
                  <adec:decorative xmlns:adec="http://schemas.microsoft.com/office/drawing/2017/decorative" val="1"/>
                </a:ext>
              </a:extLst>
            </p:cNvPr>
            <p:cNvCxnSpPr/>
            <p:nvPr/>
          </p:nvCxnSpPr>
          <p:spPr>
            <a:xfrm>
              <a:off x="731520" y="3595421"/>
              <a:ext cx="10744200" cy="0"/>
            </a:xfrm>
            <a:prstGeom prst="line">
              <a:avLst/>
            </a:prstGeom>
            <a:ln w="6350">
              <a:solidFill>
                <a:srgbClr val="D7D1C1"/>
              </a:solidFill>
              <a:prstDash val="dash"/>
            </a:ln>
          </p:spPr>
        </p:cxnSp>
        <p:sp>
          <p:nvSpPr>
            <p:cNvPr id="104" name="Label">
              <a:extLst>
                <a:ext uri="{C183D7F6-B498-43B3-948B-1728B52AA6E4}">
                  <adec:decorative xmlns:adec="http://schemas.microsoft.com/office/drawing/2017/decorative" val="1"/>
                </a:ext>
              </a:extLst>
            </p:cNvPr>
            <p:cNvSpPr txBox="1"/>
            <p:nvPr/>
          </p:nvSpPr>
          <p:spPr>
            <a:xfrm>
              <a:off x="731520" y="3333902"/>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412</a:t>
              </a:r>
            </a:p>
          </p:txBody>
        </p:sp>
        <p:sp>
          <p:nvSpPr>
            <p:cNvPr id="105" name="Mark">
              <a:extLst>
                <a:ext uri="{C183D7F6-B498-43B3-948B-1728B52AA6E4}">
                  <adec:decorative xmlns:adec="http://schemas.microsoft.com/office/drawing/2017/decorative" val="1"/>
                </a:ext>
              </a:extLst>
            </p:cNvPr>
            <p:cNvSpPr/>
            <p:nvPr/>
          </p:nvSpPr>
          <p:spPr>
            <a:xfrm>
              <a:off x="2672334" y="3400196"/>
              <a:ext cx="141732" cy="141732"/>
            </a:xfrm>
            <a:prstGeom prst="ellipse">
              <a:avLst/>
            </a:prstGeom>
            <a:solidFill>
              <a:srgbClr val="C5CCC0"/>
            </a:solidFill>
            <a:ln w="9525">
              <a:solidFill>
                <a:srgbClr val="6B776E"/>
              </a:solidFill>
            </a:ln>
          </p:spPr>
          <p:txBody>
            <a:bodyPr rtlCol="0" anchor="ctr"/>
            <a:lstStyle/>
            <a:p>
              <a:pPr algn="ctr"/>
            </a:p>
          </p:txBody>
        </p:sp>
        <p:sp>
          <p:nvSpPr>
            <p:cNvPr id="106" name="Mark">
              <a:extLst>
                <a:ext uri="{C183D7F6-B498-43B3-948B-1728B52AA6E4}">
                  <adec:decorative xmlns:adec="http://schemas.microsoft.com/office/drawing/2017/decorative" val="1"/>
                </a:ext>
              </a:extLst>
            </p:cNvPr>
            <p:cNvSpPr/>
            <p:nvPr/>
          </p:nvSpPr>
          <p:spPr>
            <a:xfrm>
              <a:off x="2868930" y="3400196"/>
              <a:ext cx="141732" cy="141732"/>
            </a:xfrm>
            <a:prstGeom prst="ellipse">
              <a:avLst/>
            </a:prstGeom>
            <a:solidFill>
              <a:srgbClr val="C5CCC0"/>
            </a:solidFill>
            <a:ln w="9525">
              <a:solidFill>
                <a:srgbClr val="6B776E"/>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3065526" y="3400196"/>
              <a:ext cx="141732" cy="141732"/>
            </a:xfrm>
            <a:prstGeom prst="ellipse">
              <a:avLst/>
            </a:prstGeom>
            <a:solidFill>
              <a:srgbClr val="C5CCC0"/>
            </a:solidFill>
            <a:ln w="9525">
              <a:solidFill>
                <a:srgbClr val="6B776E"/>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3262122" y="3400196"/>
              <a:ext cx="141732" cy="141732"/>
            </a:xfrm>
            <a:prstGeom prst="ellipse">
              <a:avLst/>
            </a:prstGeom>
            <a:solidFill>
              <a:srgbClr val="C5CCC0"/>
            </a:solidFill>
            <a:ln w="9525">
              <a:solidFill>
                <a:srgbClr val="6B776E"/>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3431286" y="3372764"/>
              <a:ext cx="196596" cy="196596"/>
            </a:xfrm>
            <a:prstGeom prst="diamond">
              <a:avLst/>
            </a:prstGeom>
            <a:solidFill>
              <a:srgbClr val="7A3F24"/>
            </a:solidFill>
            <a:ln w="9525">
              <a:solidFill>
                <a:srgbClr val="7A3F24"/>
              </a:solidFill>
            </a:ln>
          </p:spPr>
          <p:txBody>
            <a:bodyPr rtlCol="0" anchor="ctr"/>
            <a:lstStyle/>
            <a:p>
              <a:pPr algn="ctr"/>
            </a:p>
          </p:txBody>
        </p:sp>
        <p:sp>
          <p:nvSpPr>
            <p:cNvPr id="110" name="Label">
              <a:extLst>
                <a:ext uri="{C183D7F6-B498-43B3-948B-1728B52AA6E4}">
                  <adec:decorative xmlns:adec="http://schemas.microsoft.com/office/drawing/2017/decorative" val="1"/>
                </a:ext>
              </a:extLst>
            </p:cNvPr>
            <p:cNvSpPr txBox="1"/>
            <p:nvPr/>
          </p:nvSpPr>
          <p:spPr>
            <a:xfrm>
              <a:off x="9966960" y="3333902"/>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sp>
          <p:nvSpPr>
            <p:cNvPr id="111" name="Label">
              <a:extLst>
                <a:ext uri="{C183D7F6-B498-43B3-948B-1728B52AA6E4}">
                  <adec:decorative xmlns:adec="http://schemas.microsoft.com/office/drawing/2017/decorative" val="1"/>
                </a:ext>
              </a:extLst>
            </p:cNvPr>
            <p:cNvSpPr txBox="1"/>
            <p:nvPr/>
          </p:nvSpPr>
          <p:spPr>
            <a:xfrm>
              <a:off x="10789920" y="3333902"/>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12" name="Rule">
              <a:extLst>
                <a:ext uri="{C183D7F6-B498-43B3-948B-1728B52AA6E4}">
                  <adec:decorative xmlns:adec="http://schemas.microsoft.com/office/drawing/2017/decorative" val="1"/>
                </a:ext>
              </a:extLst>
            </p:cNvPr>
            <p:cNvCxnSpPr/>
            <p:nvPr/>
          </p:nvCxnSpPr>
          <p:spPr>
            <a:xfrm>
              <a:off x="731520" y="3844138"/>
              <a:ext cx="10744200" cy="0"/>
            </a:xfrm>
            <a:prstGeom prst="line">
              <a:avLst/>
            </a:prstGeom>
            <a:ln w="6350">
              <a:solidFill>
                <a:srgbClr val="D7D1C1"/>
              </a:solidFill>
              <a:prstDash val="dash"/>
            </a:ln>
          </p:spPr>
        </p:cxnSp>
        <p:sp>
          <p:nvSpPr>
            <p:cNvPr id="113" name="Label">
              <a:extLst>
                <a:ext uri="{C183D7F6-B498-43B3-948B-1728B52AA6E4}">
                  <adec:decorative xmlns:adec="http://schemas.microsoft.com/office/drawing/2017/decorative" val="1"/>
                </a:ext>
              </a:extLst>
            </p:cNvPr>
            <p:cNvSpPr txBox="1"/>
            <p:nvPr/>
          </p:nvSpPr>
          <p:spPr>
            <a:xfrm>
              <a:off x="731520" y="3582619"/>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601–613</a:t>
              </a:r>
            </a:p>
          </p:txBody>
        </p:sp>
        <p:sp>
          <p:nvSpPr>
            <p:cNvPr id="114" name="Mark">
              <a:extLst>
                <a:ext uri="{C183D7F6-B498-43B3-948B-1728B52AA6E4}">
                  <adec:decorative xmlns:adec="http://schemas.microsoft.com/office/drawing/2017/decorative" val="1"/>
                </a:ext>
              </a:extLst>
            </p:cNvPr>
            <p:cNvSpPr/>
            <p:nvPr/>
          </p:nvSpPr>
          <p:spPr>
            <a:xfrm>
              <a:off x="2672334" y="3648913"/>
              <a:ext cx="141732" cy="141732"/>
            </a:xfrm>
            <a:prstGeom prst="ellipse">
              <a:avLst/>
            </a:prstGeom>
            <a:solidFill>
              <a:srgbClr val="C5CCC0"/>
            </a:solidFill>
            <a:ln w="9525">
              <a:solidFill>
                <a:srgbClr val="6B776E"/>
              </a:solidFill>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2868930" y="3648913"/>
              <a:ext cx="141732" cy="141732"/>
            </a:xfrm>
            <a:prstGeom prst="ellipse">
              <a:avLst/>
            </a:prstGeom>
            <a:solidFill>
              <a:srgbClr val="C5CCC0"/>
            </a:solidFill>
            <a:ln w="9525">
              <a:solidFill>
                <a:srgbClr val="6B776E"/>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3065526" y="3648913"/>
              <a:ext cx="141732" cy="141732"/>
            </a:xfrm>
            <a:prstGeom prst="ellipse">
              <a:avLst/>
            </a:prstGeom>
            <a:solidFill>
              <a:srgbClr val="C5CCC0"/>
            </a:solidFill>
            <a:ln w="9525">
              <a:solidFill>
                <a:srgbClr val="6B776E"/>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3262122" y="3648913"/>
              <a:ext cx="141732" cy="141732"/>
            </a:xfrm>
            <a:prstGeom prst="ellipse">
              <a:avLst/>
            </a:prstGeom>
            <a:solidFill>
              <a:srgbClr val="C5CCC0"/>
            </a:solidFill>
            <a:ln w="9525">
              <a:solidFill>
                <a:srgbClr val="6B776E"/>
              </a:solidFill>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3458718" y="3648913"/>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19" name="Label">
              <a:extLst>
                <a:ext uri="{C183D7F6-B498-43B3-948B-1728B52AA6E4}">
                  <adec:decorative xmlns:adec="http://schemas.microsoft.com/office/drawing/2017/decorative" val="1"/>
                </a:ext>
              </a:extLst>
            </p:cNvPr>
            <p:cNvSpPr txBox="1"/>
            <p:nvPr/>
          </p:nvSpPr>
          <p:spPr>
            <a:xfrm>
              <a:off x="9966960" y="3582619"/>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cxnSp>
          <p:nvCxnSpPr>
            <p:cNvPr id="120" name="Rule">
              <a:extLst>
                <a:ext uri="{C183D7F6-B498-43B3-948B-1728B52AA6E4}">
                  <adec:decorative xmlns:adec="http://schemas.microsoft.com/office/drawing/2017/decorative" val="1"/>
                </a:ext>
              </a:extLst>
            </p:cNvPr>
            <p:cNvCxnSpPr/>
            <p:nvPr/>
          </p:nvCxnSpPr>
          <p:spPr>
            <a:xfrm>
              <a:off x="731520" y="4092854"/>
              <a:ext cx="10744200" cy="0"/>
            </a:xfrm>
            <a:prstGeom prst="line">
              <a:avLst/>
            </a:prstGeom>
            <a:ln w="6350">
              <a:solidFill>
                <a:srgbClr val="D7D1C1"/>
              </a:solidFill>
              <a:prstDash val="dash"/>
            </a:ln>
          </p:spPr>
        </p:cxnSp>
        <p:sp>
          <p:nvSpPr>
            <p:cNvPr id="121" name="Label">
              <a:extLst>
                <a:ext uri="{C183D7F6-B498-43B3-948B-1728B52AA6E4}">
                  <adec:decorative xmlns:adec="http://schemas.microsoft.com/office/drawing/2017/decorative" val="1"/>
                </a:ext>
              </a:extLst>
            </p:cNvPr>
            <p:cNvSpPr txBox="1"/>
            <p:nvPr/>
          </p:nvSpPr>
          <p:spPr>
            <a:xfrm>
              <a:off x="731520" y="383133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701–705</a:t>
              </a:r>
            </a:p>
          </p:txBody>
        </p:sp>
        <p:sp>
          <p:nvSpPr>
            <p:cNvPr id="122" name="Mark">
              <a:extLst>
                <a:ext uri="{C183D7F6-B498-43B3-948B-1728B52AA6E4}">
                  <adec:decorative xmlns:adec="http://schemas.microsoft.com/office/drawing/2017/decorative" val="1"/>
                </a:ext>
              </a:extLst>
            </p:cNvPr>
            <p:cNvSpPr/>
            <p:nvPr/>
          </p:nvSpPr>
          <p:spPr>
            <a:xfrm>
              <a:off x="2672334" y="3897630"/>
              <a:ext cx="141732" cy="141732"/>
            </a:xfrm>
            <a:prstGeom prst="ellipse">
              <a:avLst/>
            </a:prstGeom>
            <a:solidFill>
              <a:srgbClr val="C5CCC0"/>
            </a:solidFill>
            <a:ln w="9525">
              <a:solidFill>
                <a:srgbClr val="6B776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2868930" y="3897630"/>
              <a:ext cx="141732" cy="141732"/>
            </a:xfrm>
            <a:prstGeom prst="ellipse">
              <a:avLst/>
            </a:prstGeom>
            <a:solidFill>
              <a:srgbClr val="C5CCC0"/>
            </a:solidFill>
            <a:ln w="9525">
              <a:solidFill>
                <a:srgbClr val="6B776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3065526" y="3897630"/>
              <a:ext cx="141732" cy="141732"/>
            </a:xfrm>
            <a:prstGeom prst="ellipse">
              <a:avLst/>
            </a:prstGeom>
            <a:solidFill>
              <a:srgbClr val="C5CCC0"/>
            </a:solidFill>
            <a:ln w="9525">
              <a:solidFill>
                <a:srgbClr val="6B776E"/>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3262122" y="3897630"/>
              <a:ext cx="141732" cy="141732"/>
            </a:xfrm>
            <a:prstGeom prst="ellipse">
              <a:avLst/>
            </a:prstGeom>
            <a:solidFill>
              <a:srgbClr val="C5CCC0"/>
            </a:solidFill>
            <a:ln w="9525">
              <a:solidFill>
                <a:srgbClr val="6B776E"/>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3458718" y="3897630"/>
              <a:ext cx="141732" cy="141732"/>
            </a:xfrm>
            <a:prstGeom prst="ellipse">
              <a:avLst/>
            </a:prstGeom>
            <a:solidFill>
              <a:srgbClr val="C5CCC0"/>
            </a:solidFill>
            <a:ln w="9525">
              <a:solidFill>
                <a:srgbClr val="6B776E"/>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3655314" y="3897630"/>
              <a:ext cx="141732" cy="141732"/>
            </a:xfrm>
            <a:prstGeom prst="ellipse">
              <a:avLst/>
            </a:prstGeom>
            <a:solidFill>
              <a:srgbClr val="C5CCC0"/>
            </a:solidFill>
            <a:ln w="9525">
              <a:solidFill>
                <a:srgbClr val="6B776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3851910" y="3897630"/>
              <a:ext cx="141732" cy="141732"/>
            </a:xfrm>
            <a:prstGeom prst="ellipse">
              <a:avLst/>
            </a:prstGeom>
            <a:solidFill>
              <a:srgbClr val="C5CCC0"/>
            </a:solidFill>
            <a:ln w="9525">
              <a:solidFill>
                <a:srgbClr val="6B776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4048506" y="3897630"/>
              <a:ext cx="141732" cy="141732"/>
            </a:xfrm>
            <a:prstGeom prst="ellipse">
              <a:avLst/>
            </a:prstGeom>
            <a:solidFill>
              <a:srgbClr val="C5CCC0"/>
            </a:solidFill>
            <a:ln w="9525">
              <a:solidFill>
                <a:srgbClr val="6B776E"/>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4245102" y="3897630"/>
              <a:ext cx="141732" cy="141732"/>
            </a:xfrm>
            <a:prstGeom prst="ellipse">
              <a:avLst/>
            </a:prstGeom>
            <a:solidFill>
              <a:srgbClr val="C5CCC0"/>
            </a:solidFill>
            <a:ln w="9525">
              <a:solidFill>
                <a:srgbClr val="6B776E"/>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4441698" y="3897630"/>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4638294"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4834890"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5031486"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5" name="Label">
              <a:extLst>
                <a:ext uri="{C183D7F6-B498-43B3-948B-1728B52AA6E4}">
                  <adec:decorative xmlns:adec="http://schemas.microsoft.com/office/drawing/2017/decorative" val="1"/>
                </a:ext>
              </a:extLst>
            </p:cNvPr>
            <p:cNvSpPr txBox="1"/>
            <p:nvPr/>
          </p:nvSpPr>
          <p:spPr>
            <a:xfrm>
              <a:off x="9966960" y="383133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13</a:t>
              </a:r>
            </a:p>
          </p:txBody>
        </p:sp>
        <p:cxnSp>
          <p:nvCxnSpPr>
            <p:cNvPr id="136" name="Rule">
              <a:extLst>
                <a:ext uri="{C183D7F6-B498-43B3-948B-1728B52AA6E4}">
                  <adec:decorative xmlns:adec="http://schemas.microsoft.com/office/drawing/2017/decorative" val="1"/>
                </a:ext>
              </a:extLst>
            </p:cNvPr>
            <p:cNvCxnSpPr/>
            <p:nvPr/>
          </p:nvCxnSpPr>
          <p:spPr>
            <a:xfrm>
              <a:off x="731520" y="4341571"/>
              <a:ext cx="10744200" cy="0"/>
            </a:xfrm>
            <a:prstGeom prst="line">
              <a:avLst/>
            </a:prstGeom>
            <a:ln w="6350">
              <a:solidFill>
                <a:srgbClr val="D7D1C1"/>
              </a:solidFill>
              <a:prstDash val="dash"/>
            </a:ln>
          </p:spPr>
        </p:cxnSp>
        <p:sp>
          <p:nvSpPr>
            <p:cNvPr id="137" name="Label">
              <a:extLst>
                <a:ext uri="{C183D7F6-B498-43B3-948B-1728B52AA6E4}">
                  <adec:decorative xmlns:adec="http://schemas.microsoft.com/office/drawing/2017/decorative" val="1"/>
                </a:ext>
              </a:extLst>
            </p:cNvPr>
            <p:cNvSpPr txBox="1"/>
            <p:nvPr/>
          </p:nvSpPr>
          <p:spPr>
            <a:xfrm>
              <a:off x="731520" y="4080053"/>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704(b)</a:t>
              </a:r>
            </a:p>
          </p:txBody>
        </p:sp>
        <p:sp>
          <p:nvSpPr>
            <p:cNvPr id="138" name="Mark">
              <a:extLst>
                <a:ext uri="{C183D7F6-B498-43B3-948B-1728B52AA6E4}">
                  <adec:decorative xmlns:adec="http://schemas.microsoft.com/office/drawing/2017/decorative" val="1"/>
                </a:ext>
              </a:extLst>
            </p:cNvPr>
            <p:cNvSpPr/>
            <p:nvPr/>
          </p:nvSpPr>
          <p:spPr>
            <a:xfrm>
              <a:off x="2672334" y="4146347"/>
              <a:ext cx="141732" cy="141732"/>
            </a:xfrm>
            <a:prstGeom prst="ellipse">
              <a:avLst/>
            </a:prstGeom>
            <a:solidFill>
              <a:srgbClr val="C5CCC0"/>
            </a:solidFill>
            <a:ln w="9525">
              <a:solidFill>
                <a:srgbClr val="6B776E"/>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2868930" y="4146347"/>
              <a:ext cx="141732" cy="141732"/>
            </a:xfrm>
            <a:prstGeom prst="ellipse">
              <a:avLst/>
            </a:prstGeom>
            <a:solidFill>
              <a:srgbClr val="C5CCC0"/>
            </a:solidFill>
            <a:ln w="9525">
              <a:solidFill>
                <a:srgbClr val="6B776E"/>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3065526" y="4146347"/>
              <a:ext cx="141732" cy="141732"/>
            </a:xfrm>
            <a:prstGeom prst="ellipse">
              <a:avLst/>
            </a:prstGeom>
            <a:solidFill>
              <a:srgbClr val="C5CCC0"/>
            </a:solidFill>
            <a:ln w="9525">
              <a:solidFill>
                <a:srgbClr val="6B776E"/>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3262122" y="4146347"/>
              <a:ext cx="141732" cy="141732"/>
            </a:xfrm>
            <a:prstGeom prst="ellipse">
              <a:avLst/>
            </a:prstGeom>
            <a:solidFill>
              <a:srgbClr val="C5CCC0"/>
            </a:solidFill>
            <a:ln w="9525">
              <a:solidFill>
                <a:srgbClr val="6B776E"/>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3458718" y="4146347"/>
              <a:ext cx="141732" cy="141732"/>
            </a:xfrm>
            <a:prstGeom prst="ellipse">
              <a:avLst/>
            </a:prstGeom>
            <a:solidFill>
              <a:srgbClr val="C5CCC0"/>
            </a:solidFill>
            <a:ln w="9525">
              <a:solidFill>
                <a:srgbClr val="6B776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3655314" y="4146347"/>
              <a:ext cx="141732" cy="141732"/>
            </a:xfrm>
            <a:prstGeom prst="ellipse">
              <a:avLst/>
            </a:prstGeom>
            <a:solidFill>
              <a:srgbClr val="C5CCC0"/>
            </a:solidFill>
            <a:ln w="9525">
              <a:solidFill>
                <a:srgbClr val="6B776E"/>
              </a:solidFill>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3851910" y="4146347"/>
              <a:ext cx="141732" cy="141732"/>
            </a:xfrm>
            <a:prstGeom prst="ellipse">
              <a:avLst/>
            </a:prstGeom>
            <a:solidFill>
              <a:srgbClr val="C5CCC0"/>
            </a:solidFill>
            <a:ln w="9525">
              <a:solidFill>
                <a:srgbClr val="6B776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4048506" y="4146347"/>
              <a:ext cx="141732" cy="141732"/>
            </a:xfrm>
            <a:prstGeom prst="ellipse">
              <a:avLst/>
            </a:prstGeom>
            <a:solidFill>
              <a:srgbClr val="C5CCC0"/>
            </a:solidFill>
            <a:ln w="9525">
              <a:solidFill>
                <a:srgbClr val="6B776E"/>
              </a:solidFill>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4245102" y="4146347"/>
              <a:ext cx="141732" cy="141732"/>
            </a:xfrm>
            <a:prstGeom prst="ellipse">
              <a:avLst/>
            </a:prstGeom>
            <a:solidFill>
              <a:srgbClr val="C5CCC0"/>
            </a:solidFill>
            <a:ln w="9525">
              <a:solidFill>
                <a:srgbClr val="6B776E"/>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4441698" y="4146347"/>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4610862" y="4118915"/>
              <a:ext cx="196596" cy="196596"/>
            </a:xfrm>
            <a:prstGeom prst="diamond">
              <a:avLst/>
            </a:prstGeom>
            <a:solidFill>
              <a:srgbClr val="7A3F24"/>
            </a:solidFill>
            <a:ln w="9525">
              <a:solidFill>
                <a:srgbClr val="7A3F24"/>
              </a:solidFill>
            </a:ln>
          </p:spPr>
          <p:txBody>
            <a:bodyPr rtlCol="0" anchor="ctr"/>
            <a:lstStyle/>
            <a:p>
              <a:pPr algn="ctr"/>
            </a:p>
          </p:txBody>
        </p:sp>
        <p:sp>
          <p:nvSpPr>
            <p:cNvPr id="149" name="Label">
              <a:extLst>
                <a:ext uri="{C183D7F6-B498-43B3-948B-1728B52AA6E4}">
                  <adec:decorative xmlns:adec="http://schemas.microsoft.com/office/drawing/2017/decorative" val="1"/>
                </a:ext>
              </a:extLst>
            </p:cNvPr>
            <p:cNvSpPr txBox="1"/>
            <p:nvPr/>
          </p:nvSpPr>
          <p:spPr>
            <a:xfrm>
              <a:off x="9966960" y="4080053"/>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11</a:t>
              </a:r>
            </a:p>
          </p:txBody>
        </p:sp>
        <p:sp>
          <p:nvSpPr>
            <p:cNvPr id="150" name="Label">
              <a:extLst>
                <a:ext uri="{C183D7F6-B498-43B3-948B-1728B52AA6E4}">
                  <adec:decorative xmlns:adec="http://schemas.microsoft.com/office/drawing/2017/decorative" val="1"/>
                </a:ext>
              </a:extLst>
            </p:cNvPr>
            <p:cNvSpPr txBox="1"/>
            <p:nvPr/>
          </p:nvSpPr>
          <p:spPr>
            <a:xfrm>
              <a:off x="10789920" y="4080053"/>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51" name="Rule">
              <a:extLst>
                <a:ext uri="{C183D7F6-B498-43B3-948B-1728B52AA6E4}">
                  <adec:decorative xmlns:adec="http://schemas.microsoft.com/office/drawing/2017/decorative" val="1"/>
                </a:ext>
              </a:extLst>
            </p:cNvPr>
            <p:cNvCxnSpPr/>
            <p:nvPr/>
          </p:nvCxnSpPr>
          <p:spPr>
            <a:xfrm>
              <a:off x="731520" y="4590288"/>
              <a:ext cx="10744200" cy="0"/>
            </a:xfrm>
            <a:prstGeom prst="line">
              <a:avLst/>
            </a:prstGeom>
            <a:ln w="6350">
              <a:solidFill>
                <a:srgbClr val="D7D1C1"/>
              </a:solidFill>
              <a:prstDash val="dash"/>
            </a:ln>
          </p:spPr>
        </p:cxnSp>
        <p:sp>
          <p:nvSpPr>
            <p:cNvPr id="152" name="Label">
              <a:extLst>
                <a:ext uri="{C183D7F6-B498-43B3-948B-1728B52AA6E4}">
                  <adec:decorative xmlns:adec="http://schemas.microsoft.com/office/drawing/2017/decorative" val="1"/>
                </a:ext>
              </a:extLst>
            </p:cNvPr>
            <p:cNvSpPr txBox="1"/>
            <p:nvPr/>
          </p:nvSpPr>
          <p:spPr>
            <a:xfrm>
              <a:off x="731520" y="432877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801–805</a:t>
              </a:r>
            </a:p>
          </p:txBody>
        </p:sp>
        <p:sp>
          <p:nvSpPr>
            <p:cNvPr id="153" name="Mark">
              <a:extLst>
                <a:ext uri="{C183D7F6-B498-43B3-948B-1728B52AA6E4}">
                  <adec:decorative xmlns:adec="http://schemas.microsoft.com/office/drawing/2017/decorative" val="1"/>
                </a:ext>
              </a:extLst>
            </p:cNvPr>
            <p:cNvSpPr/>
            <p:nvPr/>
          </p:nvSpPr>
          <p:spPr>
            <a:xfrm>
              <a:off x="2672334" y="4395064"/>
              <a:ext cx="141732" cy="141732"/>
            </a:xfrm>
            <a:prstGeom prst="ellipse">
              <a:avLst/>
            </a:prstGeom>
            <a:solidFill>
              <a:srgbClr val="C5CCC0"/>
            </a:solidFill>
            <a:ln w="9525">
              <a:solidFill>
                <a:srgbClr val="6B776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2868930" y="4395064"/>
              <a:ext cx="141732" cy="141732"/>
            </a:xfrm>
            <a:prstGeom prst="ellipse">
              <a:avLst/>
            </a:prstGeom>
            <a:solidFill>
              <a:srgbClr val="C5CCC0"/>
            </a:solidFill>
            <a:ln w="9525">
              <a:solidFill>
                <a:srgbClr val="6B776E"/>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3065526" y="4395064"/>
              <a:ext cx="141732" cy="141732"/>
            </a:xfrm>
            <a:prstGeom prst="ellipse">
              <a:avLst/>
            </a:prstGeom>
            <a:solidFill>
              <a:srgbClr val="C5CCC0"/>
            </a:solidFill>
            <a:ln w="9525">
              <a:solidFill>
                <a:srgbClr val="6B776E"/>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3262122" y="4395064"/>
              <a:ext cx="141732" cy="141732"/>
            </a:xfrm>
            <a:prstGeom prst="ellipse">
              <a:avLst/>
            </a:prstGeom>
            <a:solidFill>
              <a:srgbClr val="C5CCC0"/>
            </a:solidFill>
            <a:ln w="9525">
              <a:solidFill>
                <a:srgbClr val="6B776E"/>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3458718" y="4395064"/>
              <a:ext cx="141732" cy="141732"/>
            </a:xfrm>
            <a:prstGeom prst="ellipse">
              <a:avLst/>
            </a:prstGeom>
            <a:solidFill>
              <a:srgbClr val="C5CCC0"/>
            </a:solidFill>
            <a:ln w="9525">
              <a:solidFill>
                <a:srgbClr val="6B776E"/>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3655314" y="4395064"/>
              <a:ext cx="141732" cy="141732"/>
            </a:xfrm>
            <a:prstGeom prst="ellipse">
              <a:avLst/>
            </a:prstGeom>
            <a:solidFill>
              <a:srgbClr val="C5CCC0"/>
            </a:solidFill>
            <a:ln w="9525">
              <a:solidFill>
                <a:srgbClr val="6B776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3851910" y="4395064"/>
              <a:ext cx="141732" cy="141732"/>
            </a:xfrm>
            <a:prstGeom prst="ellipse">
              <a:avLst/>
            </a:prstGeom>
            <a:solidFill>
              <a:srgbClr val="C5CCC0"/>
            </a:solidFill>
            <a:ln w="9525">
              <a:solidFill>
                <a:srgbClr val="6B776E"/>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4048506" y="4395064"/>
              <a:ext cx="141732" cy="141732"/>
            </a:xfrm>
            <a:prstGeom prst="ellipse">
              <a:avLst/>
            </a:prstGeom>
            <a:solidFill>
              <a:srgbClr val="C5CCC0"/>
            </a:solidFill>
            <a:ln w="9525">
              <a:solidFill>
                <a:srgbClr val="6B776E"/>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4245102" y="4395064"/>
              <a:ext cx="141732" cy="141732"/>
            </a:xfrm>
            <a:prstGeom prst="ellipse">
              <a:avLst/>
            </a:prstGeom>
            <a:solidFill>
              <a:srgbClr val="C5CCC0"/>
            </a:solidFill>
            <a:ln w="9525">
              <a:solidFill>
                <a:srgbClr val="6B776E"/>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4441698" y="4395064"/>
              <a:ext cx="141732" cy="141732"/>
            </a:xfrm>
            <a:prstGeom prst="ellipse">
              <a:avLst/>
            </a:prstGeom>
            <a:solidFill>
              <a:srgbClr val="C5CCC0"/>
            </a:solidFill>
            <a:ln w="9525">
              <a:solidFill>
                <a:srgbClr val="6B776E"/>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4638294" y="4395064"/>
              <a:ext cx="141732" cy="141732"/>
            </a:xfrm>
            <a:prstGeom prst="ellipse">
              <a:avLst/>
            </a:prstGeom>
            <a:solidFill>
              <a:srgbClr val="C5CCC0"/>
            </a:solidFill>
            <a:ln w="9525">
              <a:solidFill>
                <a:srgbClr val="6B776E"/>
              </a:solidFill>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4834890" y="4395064"/>
              <a:ext cx="141732" cy="141732"/>
            </a:xfrm>
            <a:prstGeom prst="ellipse">
              <a:avLst/>
            </a:prstGeom>
            <a:solidFill>
              <a:srgbClr val="C5CCC0"/>
            </a:solidFill>
            <a:ln w="9525">
              <a:solidFill>
                <a:srgbClr val="6B776E"/>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5031486" y="4395064"/>
              <a:ext cx="141732" cy="141732"/>
            </a:xfrm>
            <a:prstGeom prst="ellipse">
              <a:avLst/>
            </a:prstGeom>
            <a:solidFill>
              <a:srgbClr val="C5CCC0"/>
            </a:solidFill>
            <a:ln w="9525">
              <a:solidFill>
                <a:srgbClr val="6B776E"/>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5228082" y="4395064"/>
              <a:ext cx="141732" cy="141732"/>
            </a:xfrm>
            <a:prstGeom prst="ellipse">
              <a:avLst/>
            </a:prstGeom>
            <a:solidFill>
              <a:srgbClr val="C5CCC0"/>
            </a:solidFill>
            <a:ln w="9525">
              <a:solidFill>
                <a:srgbClr val="6B776E"/>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5424678" y="4395064"/>
              <a:ext cx="141732" cy="141732"/>
            </a:xfrm>
            <a:prstGeom prst="ellipse">
              <a:avLst/>
            </a:prstGeom>
            <a:solidFill>
              <a:srgbClr val="C5CCC0"/>
            </a:solidFill>
            <a:ln w="9525">
              <a:solidFill>
                <a:srgbClr val="6B776E"/>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5621274" y="4395064"/>
              <a:ext cx="141732" cy="141732"/>
            </a:xfrm>
            <a:prstGeom prst="ellipse">
              <a:avLst/>
            </a:prstGeom>
            <a:solidFill>
              <a:srgbClr val="C5CCC0"/>
            </a:solidFill>
            <a:ln w="9525">
              <a:solidFill>
                <a:srgbClr val="6B776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5817870" y="4395064"/>
              <a:ext cx="141732" cy="141732"/>
            </a:xfrm>
            <a:prstGeom prst="ellipse">
              <a:avLst/>
            </a:prstGeom>
            <a:solidFill>
              <a:srgbClr val="C5CCC0"/>
            </a:solidFill>
            <a:ln w="9525">
              <a:solidFill>
                <a:srgbClr val="6B776E"/>
              </a:solidFill>
            </a:ln>
          </p:spPr>
          <p:txBody>
            <a:bodyPr rtlCol="0" anchor="ctr"/>
            <a:lstStyle/>
            <a:p>
              <a:pPr algn="ctr"/>
            </a:p>
          </p:txBody>
        </p:sp>
        <p:sp>
          <p:nvSpPr>
            <p:cNvPr id="170" name="Mark">
              <a:extLst>
                <a:ext uri="{C183D7F6-B498-43B3-948B-1728B52AA6E4}">
                  <adec:decorative xmlns:adec="http://schemas.microsoft.com/office/drawing/2017/decorative" val="1"/>
                </a:ext>
              </a:extLst>
            </p:cNvPr>
            <p:cNvSpPr/>
            <p:nvPr/>
          </p:nvSpPr>
          <p:spPr>
            <a:xfrm>
              <a:off x="6014466" y="4395064"/>
              <a:ext cx="141732" cy="141732"/>
            </a:xfrm>
            <a:prstGeom prst="ellipse">
              <a:avLst/>
            </a:prstGeom>
            <a:solidFill>
              <a:srgbClr val="C5CCC0"/>
            </a:solidFill>
            <a:ln w="9525">
              <a:solidFill>
                <a:srgbClr val="6B776E"/>
              </a:solidFill>
            </a:ln>
          </p:spPr>
          <p:txBody>
            <a:bodyPr rtlCol="0" anchor="ctr"/>
            <a:lstStyle/>
            <a:p>
              <a:pPr algn="ctr"/>
            </a:p>
          </p:txBody>
        </p:sp>
        <p:sp>
          <p:nvSpPr>
            <p:cNvPr id="171" name="Mark">
              <a:extLst>
                <a:ext uri="{C183D7F6-B498-43B3-948B-1728B52AA6E4}">
                  <adec:decorative xmlns:adec="http://schemas.microsoft.com/office/drawing/2017/decorative" val="1"/>
                </a:ext>
              </a:extLst>
            </p:cNvPr>
            <p:cNvSpPr/>
            <p:nvPr/>
          </p:nvSpPr>
          <p:spPr>
            <a:xfrm>
              <a:off x="6211062" y="4395064"/>
              <a:ext cx="141732" cy="141732"/>
            </a:xfrm>
            <a:prstGeom prst="ellipse">
              <a:avLst/>
            </a:prstGeom>
            <a:solidFill>
              <a:srgbClr val="C5CCC0"/>
            </a:solidFill>
            <a:ln w="9525">
              <a:solidFill>
                <a:srgbClr val="6B776E"/>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6407658"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6604254"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6800850"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6997446"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7194042"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7390638"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7587234"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7783830"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7980426"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1" name="Mark">
              <a:extLst>
                <a:ext uri="{C183D7F6-B498-43B3-948B-1728B52AA6E4}">
                  <adec:decorative xmlns:adec="http://schemas.microsoft.com/office/drawing/2017/decorative" val="1"/>
                </a:ext>
              </a:extLst>
            </p:cNvPr>
            <p:cNvSpPr/>
            <p:nvPr/>
          </p:nvSpPr>
          <p:spPr>
            <a:xfrm>
              <a:off x="8177022"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2" name="Mark">
              <a:extLst>
                <a:ext uri="{C183D7F6-B498-43B3-948B-1728B52AA6E4}">
                  <adec:decorative xmlns:adec="http://schemas.microsoft.com/office/drawing/2017/decorative" val="1"/>
                </a:ext>
              </a:extLst>
            </p:cNvPr>
            <p:cNvSpPr/>
            <p:nvPr/>
          </p:nvSpPr>
          <p:spPr>
            <a:xfrm>
              <a:off x="8373618"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8570214"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4" name="Label">
              <a:extLst>
                <a:ext uri="{C183D7F6-B498-43B3-948B-1728B52AA6E4}">
                  <adec:decorative xmlns:adec="http://schemas.microsoft.com/office/drawing/2017/decorative" val="1"/>
                </a:ext>
              </a:extLst>
            </p:cNvPr>
            <p:cNvSpPr txBox="1"/>
            <p:nvPr/>
          </p:nvSpPr>
          <p:spPr>
            <a:xfrm>
              <a:off x="9966960" y="432877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31</a:t>
              </a:r>
            </a:p>
          </p:txBody>
        </p:sp>
        <p:cxnSp>
          <p:nvCxnSpPr>
            <p:cNvPr id="185" name="Rule">
              <a:extLst>
                <a:ext uri="{C183D7F6-B498-43B3-948B-1728B52AA6E4}">
                  <adec:decorative xmlns:adec="http://schemas.microsoft.com/office/drawing/2017/decorative" val="1"/>
                </a:ext>
              </a:extLst>
            </p:cNvPr>
            <p:cNvCxnSpPr/>
            <p:nvPr/>
          </p:nvCxnSpPr>
          <p:spPr>
            <a:xfrm>
              <a:off x="731520" y="4839005"/>
              <a:ext cx="10744200" cy="0"/>
            </a:xfrm>
            <a:prstGeom prst="line">
              <a:avLst/>
            </a:prstGeom>
            <a:ln w="6350">
              <a:solidFill>
                <a:srgbClr val="D7D1C1"/>
              </a:solidFill>
              <a:prstDash val="dash"/>
            </a:ln>
          </p:spPr>
        </p:cxnSp>
        <p:sp>
          <p:nvSpPr>
            <p:cNvPr id="186" name="Label">
              <a:extLst>
                <a:ext uri="{C183D7F6-B498-43B3-948B-1728B52AA6E4}">
                  <adec:decorative xmlns:adec="http://schemas.microsoft.com/office/drawing/2017/decorative" val="1"/>
                </a:ext>
              </a:extLst>
            </p:cNvPr>
            <p:cNvSpPr txBox="1"/>
            <p:nvPr/>
          </p:nvSpPr>
          <p:spPr>
            <a:xfrm>
              <a:off x="731520" y="457748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806</a:t>
              </a:r>
            </a:p>
          </p:txBody>
        </p:sp>
        <p:sp>
          <p:nvSpPr>
            <p:cNvPr id="187" name="Mark">
              <a:extLst>
                <a:ext uri="{C183D7F6-B498-43B3-948B-1728B52AA6E4}">
                  <adec:decorative xmlns:adec="http://schemas.microsoft.com/office/drawing/2017/decorative" val="1"/>
                </a:ext>
              </a:extLst>
            </p:cNvPr>
            <p:cNvSpPr/>
            <p:nvPr/>
          </p:nvSpPr>
          <p:spPr>
            <a:xfrm>
              <a:off x="2644902" y="4616348"/>
              <a:ext cx="196596" cy="196596"/>
            </a:xfrm>
            <a:prstGeom prst="diamond">
              <a:avLst/>
            </a:prstGeom>
            <a:solidFill>
              <a:srgbClr val="7A3F24"/>
            </a:solidFill>
            <a:ln w="9525">
              <a:solidFill>
                <a:srgbClr val="7A3F24"/>
              </a:solidFill>
            </a:ln>
          </p:spPr>
          <p:txBody>
            <a:bodyPr rtlCol="0" anchor="ctr"/>
            <a:lstStyle/>
            <a:p>
              <a:pPr algn="ctr"/>
            </a:p>
          </p:txBody>
        </p:sp>
        <p:sp>
          <p:nvSpPr>
            <p:cNvPr id="188" name="Label">
              <a:extLst>
                <a:ext uri="{C183D7F6-B498-43B3-948B-1728B52AA6E4}">
                  <adec:decorative xmlns:adec="http://schemas.microsoft.com/office/drawing/2017/decorative" val="1"/>
                </a:ext>
              </a:extLst>
            </p:cNvPr>
            <p:cNvSpPr txBox="1"/>
            <p:nvPr/>
          </p:nvSpPr>
          <p:spPr>
            <a:xfrm>
              <a:off x="9966960" y="457748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a:t>
              </a:r>
            </a:p>
          </p:txBody>
        </p:sp>
        <p:sp>
          <p:nvSpPr>
            <p:cNvPr id="189" name="Label">
              <a:extLst>
                <a:ext uri="{C183D7F6-B498-43B3-948B-1728B52AA6E4}">
                  <adec:decorative xmlns:adec="http://schemas.microsoft.com/office/drawing/2017/decorative" val="1"/>
                </a:ext>
              </a:extLst>
            </p:cNvPr>
            <p:cNvSpPr txBox="1"/>
            <p:nvPr/>
          </p:nvSpPr>
          <p:spPr>
            <a:xfrm>
              <a:off x="10789920" y="4577486"/>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90" name="Rule">
              <a:extLst>
                <a:ext uri="{C183D7F6-B498-43B3-948B-1728B52AA6E4}">
                  <adec:decorative xmlns:adec="http://schemas.microsoft.com/office/drawing/2017/decorative" val="1"/>
                </a:ext>
              </a:extLst>
            </p:cNvPr>
            <p:cNvCxnSpPr/>
            <p:nvPr/>
          </p:nvCxnSpPr>
          <p:spPr>
            <a:xfrm>
              <a:off x="731520" y="5087722"/>
              <a:ext cx="10744200" cy="0"/>
            </a:xfrm>
            <a:prstGeom prst="line">
              <a:avLst/>
            </a:prstGeom>
            <a:ln w="6350">
              <a:solidFill>
                <a:srgbClr val="D7D1C1"/>
              </a:solidFill>
              <a:prstDash val="dash"/>
            </a:ln>
          </p:spPr>
        </p:cxnSp>
        <p:sp>
          <p:nvSpPr>
            <p:cNvPr id="191" name="Label">
              <a:extLst>
                <a:ext uri="{C183D7F6-B498-43B3-948B-1728B52AA6E4}">
                  <adec:decorative xmlns:adec="http://schemas.microsoft.com/office/drawing/2017/decorative" val="1"/>
                </a:ext>
              </a:extLst>
            </p:cNvPr>
            <p:cNvSpPr txBox="1"/>
            <p:nvPr/>
          </p:nvSpPr>
          <p:spPr>
            <a:xfrm>
              <a:off x="731520" y="4826203"/>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901–902</a:t>
              </a:r>
            </a:p>
          </p:txBody>
        </p:sp>
        <p:sp>
          <p:nvSpPr>
            <p:cNvPr id="192" name="Mark">
              <a:extLst>
                <a:ext uri="{C183D7F6-B498-43B3-948B-1728B52AA6E4}">
                  <adec:decorative xmlns:adec="http://schemas.microsoft.com/office/drawing/2017/decorative" val="1"/>
                </a:ext>
              </a:extLst>
            </p:cNvPr>
            <p:cNvSpPr/>
            <p:nvPr/>
          </p:nvSpPr>
          <p:spPr>
            <a:xfrm>
              <a:off x="2672334" y="4892497"/>
              <a:ext cx="141732" cy="141732"/>
            </a:xfrm>
            <a:prstGeom prst="ellipse">
              <a:avLst/>
            </a:prstGeom>
            <a:solidFill>
              <a:srgbClr val="C5CCC0"/>
            </a:solidFill>
            <a:ln w="9525">
              <a:solidFill>
                <a:srgbClr val="6B776E"/>
              </a:solidFill>
            </a:ln>
          </p:spPr>
          <p:txBody>
            <a:bodyPr rtlCol="0" anchor="ctr"/>
            <a:lstStyle/>
            <a:p>
              <a:pPr algn="ctr"/>
            </a:p>
          </p:txBody>
        </p:sp>
        <p:sp>
          <p:nvSpPr>
            <p:cNvPr id="193" name="Mark">
              <a:extLst>
                <a:ext uri="{C183D7F6-B498-43B3-948B-1728B52AA6E4}">
                  <adec:decorative xmlns:adec="http://schemas.microsoft.com/office/drawing/2017/decorative" val="1"/>
                </a:ext>
              </a:extLst>
            </p:cNvPr>
            <p:cNvSpPr/>
            <p:nvPr/>
          </p:nvSpPr>
          <p:spPr>
            <a:xfrm>
              <a:off x="2868930" y="4892497"/>
              <a:ext cx="141732" cy="141732"/>
            </a:xfrm>
            <a:prstGeom prst="ellipse">
              <a:avLst/>
            </a:prstGeom>
            <a:solidFill>
              <a:srgbClr val="C5CCC0"/>
            </a:solidFill>
            <a:ln w="9525">
              <a:solidFill>
                <a:srgbClr val="6B776E"/>
              </a:solidFill>
            </a:ln>
          </p:spPr>
          <p:txBody>
            <a:bodyPr rtlCol="0" anchor="ctr"/>
            <a:lstStyle/>
            <a:p>
              <a:pPr algn="ctr"/>
            </a:p>
          </p:txBody>
        </p:sp>
        <p:sp>
          <p:nvSpPr>
            <p:cNvPr id="194" name="Mark">
              <a:extLst>
                <a:ext uri="{C183D7F6-B498-43B3-948B-1728B52AA6E4}">
                  <adec:decorative xmlns:adec="http://schemas.microsoft.com/office/drawing/2017/decorative" val="1"/>
                </a:ext>
              </a:extLst>
            </p:cNvPr>
            <p:cNvSpPr/>
            <p:nvPr/>
          </p:nvSpPr>
          <p:spPr>
            <a:xfrm>
              <a:off x="3065526" y="4892497"/>
              <a:ext cx="141732" cy="141732"/>
            </a:xfrm>
            <a:prstGeom prst="ellipse">
              <a:avLst/>
            </a:prstGeom>
            <a:solidFill>
              <a:srgbClr val="C5CCC0"/>
            </a:solidFill>
            <a:ln w="9525">
              <a:solidFill>
                <a:srgbClr val="6B776E"/>
              </a:solidFill>
            </a:ln>
          </p:spPr>
          <p:txBody>
            <a:bodyPr rtlCol="0" anchor="ctr"/>
            <a:lstStyle/>
            <a:p>
              <a:pPr algn="ctr"/>
            </a:p>
          </p:txBody>
        </p:sp>
        <p:sp>
          <p:nvSpPr>
            <p:cNvPr id="195" name="Mark">
              <a:extLst>
                <a:ext uri="{C183D7F6-B498-43B3-948B-1728B52AA6E4}">
                  <adec:decorative xmlns:adec="http://schemas.microsoft.com/office/drawing/2017/decorative" val="1"/>
                </a:ext>
              </a:extLst>
            </p:cNvPr>
            <p:cNvSpPr/>
            <p:nvPr/>
          </p:nvSpPr>
          <p:spPr>
            <a:xfrm>
              <a:off x="3262122" y="4892497"/>
              <a:ext cx="141732" cy="141732"/>
            </a:xfrm>
            <a:prstGeom prst="ellipse">
              <a:avLst/>
            </a:prstGeom>
            <a:solidFill>
              <a:srgbClr val="C5CCC0"/>
            </a:solidFill>
            <a:ln w="9525">
              <a:solidFill>
                <a:srgbClr val="6B776E"/>
              </a:solidFill>
            </a:ln>
          </p:spPr>
          <p:txBody>
            <a:bodyPr rtlCol="0" anchor="ctr"/>
            <a:lstStyle/>
            <a:p>
              <a:pPr algn="ctr"/>
            </a:p>
          </p:txBody>
        </p:sp>
        <p:sp>
          <p:nvSpPr>
            <p:cNvPr id="196" name="Mark">
              <a:extLst>
                <a:ext uri="{C183D7F6-B498-43B3-948B-1728B52AA6E4}">
                  <adec:decorative xmlns:adec="http://schemas.microsoft.com/office/drawing/2017/decorative" val="1"/>
                </a:ext>
              </a:extLst>
            </p:cNvPr>
            <p:cNvSpPr/>
            <p:nvPr/>
          </p:nvSpPr>
          <p:spPr>
            <a:xfrm>
              <a:off x="3458718" y="4892497"/>
              <a:ext cx="141732" cy="141732"/>
            </a:xfrm>
            <a:prstGeom prst="ellipse">
              <a:avLst/>
            </a:prstGeom>
            <a:solidFill>
              <a:srgbClr val="C5CCC0"/>
            </a:solidFill>
            <a:ln w="9525">
              <a:solidFill>
                <a:srgbClr val="6B776E"/>
              </a:solidFill>
            </a:ln>
          </p:spPr>
          <p:txBody>
            <a:bodyPr rtlCol="0" anchor="ctr"/>
            <a:lstStyle/>
            <a:p>
              <a:pPr algn="ctr"/>
            </a:p>
          </p:txBody>
        </p:sp>
        <p:sp>
          <p:nvSpPr>
            <p:cNvPr id="197" name="Mark">
              <a:extLst>
                <a:ext uri="{C183D7F6-B498-43B3-948B-1728B52AA6E4}">
                  <adec:decorative xmlns:adec="http://schemas.microsoft.com/office/drawing/2017/decorative" val="1"/>
                </a:ext>
              </a:extLst>
            </p:cNvPr>
            <p:cNvSpPr/>
            <p:nvPr/>
          </p:nvSpPr>
          <p:spPr>
            <a:xfrm>
              <a:off x="3655314" y="4892497"/>
              <a:ext cx="141732" cy="141732"/>
            </a:xfrm>
            <a:prstGeom prst="ellipse">
              <a:avLst/>
            </a:prstGeom>
            <a:solidFill>
              <a:srgbClr val="C5CCC0"/>
            </a:solidFill>
            <a:ln w="9525">
              <a:solidFill>
                <a:srgbClr val="6B776E"/>
              </a:solidFill>
            </a:ln>
          </p:spPr>
          <p:txBody>
            <a:bodyPr rtlCol="0" anchor="ctr"/>
            <a:lstStyle/>
            <a:p>
              <a:pPr algn="ctr"/>
            </a:p>
          </p:txBody>
        </p:sp>
        <p:sp>
          <p:nvSpPr>
            <p:cNvPr id="198" name="Mark">
              <a:extLst>
                <a:ext uri="{C183D7F6-B498-43B3-948B-1728B52AA6E4}">
                  <adec:decorative xmlns:adec="http://schemas.microsoft.com/office/drawing/2017/decorative" val="1"/>
                </a:ext>
              </a:extLst>
            </p:cNvPr>
            <p:cNvSpPr/>
            <p:nvPr/>
          </p:nvSpPr>
          <p:spPr>
            <a:xfrm>
              <a:off x="3851910" y="4892497"/>
              <a:ext cx="141732" cy="141732"/>
            </a:xfrm>
            <a:prstGeom prst="ellipse">
              <a:avLst/>
            </a:prstGeom>
            <a:solidFill>
              <a:srgbClr val="C5CCC0"/>
            </a:solidFill>
            <a:ln w="9525">
              <a:solidFill>
                <a:srgbClr val="6B776E"/>
              </a:solidFill>
            </a:ln>
          </p:spPr>
          <p:txBody>
            <a:bodyPr rtlCol="0" anchor="ctr"/>
            <a:lstStyle/>
            <a:p>
              <a:pPr algn="ctr"/>
            </a:p>
          </p:txBody>
        </p:sp>
        <p:sp>
          <p:nvSpPr>
            <p:cNvPr id="199" name="Mark">
              <a:extLst>
                <a:ext uri="{C183D7F6-B498-43B3-948B-1728B52AA6E4}">
                  <adec:decorative xmlns:adec="http://schemas.microsoft.com/office/drawing/2017/decorative" val="1"/>
                </a:ext>
              </a:extLst>
            </p:cNvPr>
            <p:cNvSpPr/>
            <p:nvPr/>
          </p:nvSpPr>
          <p:spPr>
            <a:xfrm>
              <a:off x="4048506" y="4892497"/>
              <a:ext cx="141732" cy="141732"/>
            </a:xfrm>
            <a:prstGeom prst="ellipse">
              <a:avLst/>
            </a:prstGeom>
            <a:solidFill>
              <a:srgbClr val="C5CCC0"/>
            </a:solidFill>
            <a:ln w="9525">
              <a:solidFill>
                <a:srgbClr val="6B776E"/>
              </a:solidFill>
            </a:ln>
          </p:spPr>
          <p:txBody>
            <a:bodyPr rtlCol="0" anchor="ctr"/>
            <a:lstStyle/>
            <a:p>
              <a:pPr algn="ctr"/>
            </a:p>
          </p:txBody>
        </p:sp>
        <p:sp>
          <p:nvSpPr>
            <p:cNvPr id="200" name="Mark">
              <a:extLst>
                <a:ext uri="{C183D7F6-B498-43B3-948B-1728B52AA6E4}">
                  <adec:decorative xmlns:adec="http://schemas.microsoft.com/office/drawing/2017/decorative" val="1"/>
                </a:ext>
              </a:extLst>
            </p:cNvPr>
            <p:cNvSpPr/>
            <p:nvPr/>
          </p:nvSpPr>
          <p:spPr>
            <a:xfrm>
              <a:off x="4245102" y="4892497"/>
              <a:ext cx="141732" cy="141732"/>
            </a:xfrm>
            <a:prstGeom prst="ellipse">
              <a:avLst/>
            </a:prstGeom>
            <a:solidFill>
              <a:srgbClr val="C5CCC0"/>
            </a:solidFill>
            <a:ln w="9525">
              <a:solidFill>
                <a:srgbClr val="6B776E"/>
              </a:solidFill>
            </a:ln>
          </p:spPr>
          <p:txBody>
            <a:bodyPr rtlCol="0" anchor="ctr"/>
            <a:lstStyle/>
            <a:p>
              <a:pPr algn="ctr"/>
            </a:p>
          </p:txBody>
        </p:sp>
        <p:sp>
          <p:nvSpPr>
            <p:cNvPr id="201" name="Mark">
              <a:extLst>
                <a:ext uri="{C183D7F6-B498-43B3-948B-1728B52AA6E4}">
                  <adec:decorative xmlns:adec="http://schemas.microsoft.com/office/drawing/2017/decorative" val="1"/>
                </a:ext>
              </a:extLst>
            </p:cNvPr>
            <p:cNvSpPr/>
            <p:nvPr/>
          </p:nvSpPr>
          <p:spPr>
            <a:xfrm>
              <a:off x="4441698" y="4892497"/>
              <a:ext cx="141732" cy="141732"/>
            </a:xfrm>
            <a:prstGeom prst="ellipse">
              <a:avLst/>
            </a:prstGeom>
            <a:solidFill>
              <a:srgbClr val="C5CCC0"/>
            </a:solidFill>
            <a:ln w="9525">
              <a:solidFill>
                <a:srgbClr val="6B776E"/>
              </a:solidFill>
            </a:ln>
          </p:spPr>
          <p:txBody>
            <a:bodyPr rtlCol="0" anchor="ctr"/>
            <a:lstStyle/>
            <a:p>
              <a:pPr algn="ctr"/>
            </a:p>
          </p:txBody>
        </p:sp>
        <p:sp>
          <p:nvSpPr>
            <p:cNvPr id="202" name="Mark">
              <a:extLst>
                <a:ext uri="{C183D7F6-B498-43B3-948B-1728B52AA6E4}">
                  <adec:decorative xmlns:adec="http://schemas.microsoft.com/office/drawing/2017/decorative" val="1"/>
                </a:ext>
              </a:extLst>
            </p:cNvPr>
            <p:cNvSpPr/>
            <p:nvPr/>
          </p:nvSpPr>
          <p:spPr>
            <a:xfrm>
              <a:off x="4638294" y="4892497"/>
              <a:ext cx="141732" cy="141732"/>
            </a:xfrm>
            <a:prstGeom prst="ellipse">
              <a:avLst/>
            </a:prstGeom>
            <a:solidFill>
              <a:srgbClr val="C5CCC0"/>
            </a:solidFill>
            <a:ln w="9525">
              <a:solidFill>
                <a:srgbClr val="6B776E"/>
              </a:solidFill>
            </a:ln>
          </p:spPr>
          <p:txBody>
            <a:bodyPr rtlCol="0" anchor="ctr"/>
            <a:lstStyle/>
            <a:p>
              <a:pPr algn="ctr"/>
            </a:p>
          </p:txBody>
        </p:sp>
        <p:sp>
          <p:nvSpPr>
            <p:cNvPr id="203" name="Mark">
              <a:extLst>
                <a:ext uri="{C183D7F6-B498-43B3-948B-1728B52AA6E4}">
                  <adec:decorative xmlns:adec="http://schemas.microsoft.com/office/drawing/2017/decorative" val="1"/>
                </a:ext>
              </a:extLst>
            </p:cNvPr>
            <p:cNvSpPr/>
            <p:nvPr/>
          </p:nvSpPr>
          <p:spPr>
            <a:xfrm>
              <a:off x="4834890" y="4892497"/>
              <a:ext cx="141732" cy="141732"/>
            </a:xfrm>
            <a:prstGeom prst="ellipse">
              <a:avLst/>
            </a:prstGeom>
            <a:solidFill>
              <a:srgbClr val="C5CCC0"/>
            </a:solidFill>
            <a:ln w="9525">
              <a:solidFill>
                <a:srgbClr val="6B776E"/>
              </a:solidFill>
            </a:ln>
          </p:spPr>
          <p:txBody>
            <a:bodyPr rtlCol="0" anchor="ctr"/>
            <a:lstStyle/>
            <a:p>
              <a:pPr algn="ctr"/>
            </a:p>
          </p:txBody>
        </p:sp>
        <p:sp>
          <p:nvSpPr>
            <p:cNvPr id="204" name="Mark">
              <a:extLst>
                <a:ext uri="{C183D7F6-B498-43B3-948B-1728B52AA6E4}">
                  <adec:decorative xmlns:adec="http://schemas.microsoft.com/office/drawing/2017/decorative" val="1"/>
                </a:ext>
              </a:extLst>
            </p:cNvPr>
            <p:cNvSpPr/>
            <p:nvPr/>
          </p:nvSpPr>
          <p:spPr>
            <a:xfrm>
              <a:off x="5031486" y="4892497"/>
              <a:ext cx="141732" cy="141732"/>
            </a:xfrm>
            <a:prstGeom prst="ellipse">
              <a:avLst/>
            </a:prstGeom>
            <a:solidFill>
              <a:srgbClr val="C5CCC0"/>
            </a:solidFill>
            <a:ln w="9525">
              <a:solidFill>
                <a:srgbClr val="6B776E"/>
              </a:solidFill>
            </a:ln>
          </p:spPr>
          <p:txBody>
            <a:bodyPr rtlCol="0" anchor="ctr"/>
            <a:lstStyle/>
            <a:p>
              <a:pPr algn="ctr"/>
            </a:p>
          </p:txBody>
        </p:sp>
        <p:sp>
          <p:nvSpPr>
            <p:cNvPr id="205" name="Mark">
              <a:extLst>
                <a:ext uri="{C183D7F6-B498-43B3-948B-1728B52AA6E4}">
                  <adec:decorative xmlns:adec="http://schemas.microsoft.com/office/drawing/2017/decorative" val="1"/>
                </a:ext>
              </a:extLst>
            </p:cNvPr>
            <p:cNvSpPr/>
            <p:nvPr/>
          </p:nvSpPr>
          <p:spPr>
            <a:xfrm>
              <a:off x="5228082" y="4892497"/>
              <a:ext cx="141732" cy="141732"/>
            </a:xfrm>
            <a:prstGeom prst="ellipse">
              <a:avLst/>
            </a:prstGeom>
            <a:solidFill>
              <a:srgbClr val="C5CCC0"/>
            </a:solidFill>
            <a:ln w="9525">
              <a:solidFill>
                <a:srgbClr val="6B776E"/>
              </a:solidFill>
            </a:ln>
          </p:spPr>
          <p:txBody>
            <a:bodyPr rtlCol="0" anchor="ctr"/>
            <a:lstStyle/>
            <a:p>
              <a:pPr algn="ctr"/>
            </a:p>
          </p:txBody>
        </p:sp>
        <p:sp>
          <p:nvSpPr>
            <p:cNvPr id="206" name="Mark">
              <a:extLst>
                <a:ext uri="{C183D7F6-B498-43B3-948B-1728B52AA6E4}">
                  <adec:decorative xmlns:adec="http://schemas.microsoft.com/office/drawing/2017/decorative" val="1"/>
                </a:ext>
              </a:extLst>
            </p:cNvPr>
            <p:cNvSpPr/>
            <p:nvPr/>
          </p:nvSpPr>
          <p:spPr>
            <a:xfrm>
              <a:off x="5424678" y="4892497"/>
              <a:ext cx="141732" cy="141732"/>
            </a:xfrm>
            <a:prstGeom prst="ellipse">
              <a:avLst/>
            </a:prstGeom>
            <a:solidFill>
              <a:srgbClr val="C5CCC0"/>
            </a:solidFill>
            <a:ln w="9525">
              <a:solidFill>
                <a:srgbClr val="6B776E"/>
              </a:solidFill>
            </a:ln>
          </p:spPr>
          <p:txBody>
            <a:bodyPr rtlCol="0" anchor="ctr"/>
            <a:lstStyle/>
            <a:p>
              <a:pPr algn="ctr"/>
            </a:p>
          </p:txBody>
        </p:sp>
        <p:sp>
          <p:nvSpPr>
            <p:cNvPr id="207" name="Mark">
              <a:extLst>
                <a:ext uri="{C183D7F6-B498-43B3-948B-1728B52AA6E4}">
                  <adec:decorative xmlns:adec="http://schemas.microsoft.com/office/drawing/2017/decorative" val="1"/>
                </a:ext>
              </a:extLst>
            </p:cNvPr>
            <p:cNvSpPr/>
            <p:nvPr/>
          </p:nvSpPr>
          <p:spPr>
            <a:xfrm>
              <a:off x="5621274" y="4892497"/>
              <a:ext cx="141732" cy="141732"/>
            </a:xfrm>
            <a:prstGeom prst="ellipse">
              <a:avLst/>
            </a:prstGeom>
            <a:solidFill>
              <a:srgbClr val="C5CCC0"/>
            </a:solidFill>
            <a:ln w="9525">
              <a:solidFill>
                <a:srgbClr val="6B776E"/>
              </a:solidFill>
            </a:ln>
          </p:spPr>
          <p:txBody>
            <a:bodyPr rtlCol="0" anchor="ctr"/>
            <a:lstStyle/>
            <a:p>
              <a:pPr algn="ctr"/>
            </a:p>
          </p:txBody>
        </p:sp>
        <p:sp>
          <p:nvSpPr>
            <p:cNvPr id="208" name="Mark">
              <a:extLst>
                <a:ext uri="{C183D7F6-B498-43B3-948B-1728B52AA6E4}">
                  <adec:decorative xmlns:adec="http://schemas.microsoft.com/office/drawing/2017/decorative" val="1"/>
                </a:ext>
              </a:extLst>
            </p:cNvPr>
            <p:cNvSpPr/>
            <p:nvPr/>
          </p:nvSpPr>
          <p:spPr>
            <a:xfrm>
              <a:off x="5817870" y="4892497"/>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9" name="Label">
              <a:extLst>
                <a:ext uri="{C183D7F6-B498-43B3-948B-1728B52AA6E4}">
                  <adec:decorative xmlns:adec="http://schemas.microsoft.com/office/drawing/2017/decorative" val="1"/>
                </a:ext>
              </a:extLst>
            </p:cNvPr>
            <p:cNvSpPr txBox="1"/>
            <p:nvPr/>
          </p:nvSpPr>
          <p:spPr>
            <a:xfrm>
              <a:off x="9966960" y="4826203"/>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17</a:t>
              </a:r>
            </a:p>
          </p:txBody>
        </p:sp>
        <p:cxnSp>
          <p:nvCxnSpPr>
            <p:cNvPr id="210" name="Rule">
              <a:extLst>
                <a:ext uri="{C183D7F6-B498-43B3-948B-1728B52AA6E4}">
                  <adec:decorative xmlns:adec="http://schemas.microsoft.com/office/drawing/2017/decorative" val="1"/>
                </a:ext>
              </a:extLst>
            </p:cNvPr>
            <p:cNvCxnSpPr/>
            <p:nvPr/>
          </p:nvCxnSpPr>
          <p:spPr>
            <a:xfrm>
              <a:off x="731520" y="5336438"/>
              <a:ext cx="10744200" cy="0"/>
            </a:xfrm>
            <a:prstGeom prst="line">
              <a:avLst/>
            </a:prstGeom>
            <a:ln w="6350">
              <a:solidFill>
                <a:srgbClr val="D7D1C1"/>
              </a:solidFill>
              <a:prstDash val="dash"/>
            </a:ln>
          </p:spPr>
        </p:cxnSp>
        <p:sp>
          <p:nvSpPr>
            <p:cNvPr id="211" name="Label">
              <a:extLst>
                <a:ext uri="{C183D7F6-B498-43B3-948B-1728B52AA6E4}">
                  <adec:decorative xmlns:adec="http://schemas.microsoft.com/office/drawing/2017/decorative" val="1"/>
                </a:ext>
              </a:extLst>
            </p:cNvPr>
            <p:cNvSpPr txBox="1"/>
            <p:nvPr/>
          </p:nvSpPr>
          <p:spPr>
            <a:xfrm>
              <a:off x="731520" y="507492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Confrontation</a:t>
              </a:r>
            </a:p>
          </p:txBody>
        </p:sp>
        <p:sp>
          <p:nvSpPr>
            <p:cNvPr id="212" name="Mark">
              <a:extLst>
                <a:ext uri="{C183D7F6-B498-43B3-948B-1728B52AA6E4}">
                  <adec:decorative xmlns:adec="http://schemas.microsoft.com/office/drawing/2017/decorative" val="1"/>
                </a:ext>
              </a:extLst>
            </p:cNvPr>
            <p:cNvSpPr/>
            <p:nvPr/>
          </p:nvSpPr>
          <p:spPr>
            <a:xfrm>
              <a:off x="2672334" y="5141214"/>
              <a:ext cx="141732" cy="141732"/>
            </a:xfrm>
            <a:prstGeom prst="ellipse">
              <a:avLst/>
            </a:prstGeom>
            <a:solidFill>
              <a:srgbClr val="C5CCC0"/>
            </a:solidFill>
            <a:ln w="9525">
              <a:solidFill>
                <a:srgbClr val="6B776E"/>
              </a:solidFill>
            </a:ln>
          </p:spPr>
          <p:txBody>
            <a:bodyPr rtlCol="0" anchor="ctr"/>
            <a:lstStyle/>
            <a:p>
              <a:pPr algn="ctr"/>
            </a:p>
          </p:txBody>
        </p:sp>
        <p:sp>
          <p:nvSpPr>
            <p:cNvPr id="213" name="Mark">
              <a:extLst>
                <a:ext uri="{C183D7F6-B498-43B3-948B-1728B52AA6E4}">
                  <adec:decorative xmlns:adec="http://schemas.microsoft.com/office/drawing/2017/decorative" val="1"/>
                </a:ext>
              </a:extLst>
            </p:cNvPr>
            <p:cNvSpPr/>
            <p:nvPr/>
          </p:nvSpPr>
          <p:spPr>
            <a:xfrm>
              <a:off x="2868930" y="5141214"/>
              <a:ext cx="141732" cy="141732"/>
            </a:xfrm>
            <a:prstGeom prst="ellipse">
              <a:avLst/>
            </a:prstGeom>
            <a:solidFill>
              <a:srgbClr val="C5CCC0"/>
            </a:solidFill>
            <a:ln w="9525">
              <a:solidFill>
                <a:srgbClr val="6B776E"/>
              </a:solidFill>
            </a:ln>
          </p:spPr>
          <p:txBody>
            <a:bodyPr rtlCol="0" anchor="ctr"/>
            <a:lstStyle/>
            <a:p>
              <a:pPr algn="ctr"/>
            </a:p>
          </p:txBody>
        </p:sp>
        <p:sp>
          <p:nvSpPr>
            <p:cNvPr id="214" name="Mark">
              <a:extLst>
                <a:ext uri="{C183D7F6-B498-43B3-948B-1728B52AA6E4}">
                  <adec:decorative xmlns:adec="http://schemas.microsoft.com/office/drawing/2017/decorative" val="1"/>
                </a:ext>
              </a:extLst>
            </p:cNvPr>
            <p:cNvSpPr/>
            <p:nvPr/>
          </p:nvSpPr>
          <p:spPr>
            <a:xfrm>
              <a:off x="3065526"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5" name="Mark">
              <a:extLst>
                <a:ext uri="{C183D7F6-B498-43B3-948B-1728B52AA6E4}">
                  <adec:decorative xmlns:adec="http://schemas.microsoft.com/office/drawing/2017/decorative" val="1"/>
                </a:ext>
              </a:extLst>
            </p:cNvPr>
            <p:cNvSpPr/>
            <p:nvPr/>
          </p:nvSpPr>
          <p:spPr>
            <a:xfrm>
              <a:off x="3262122"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6" name="Mark">
              <a:extLst>
                <a:ext uri="{C183D7F6-B498-43B3-948B-1728B52AA6E4}">
                  <adec:decorative xmlns:adec="http://schemas.microsoft.com/office/drawing/2017/decorative" val="1"/>
                </a:ext>
              </a:extLst>
            </p:cNvPr>
            <p:cNvSpPr/>
            <p:nvPr/>
          </p:nvSpPr>
          <p:spPr>
            <a:xfrm>
              <a:off x="3458718"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7" name="Mark">
              <a:extLst>
                <a:ext uri="{C183D7F6-B498-43B3-948B-1728B52AA6E4}">
                  <adec:decorative xmlns:adec="http://schemas.microsoft.com/office/drawing/2017/decorative" val="1"/>
                </a:ext>
              </a:extLst>
            </p:cNvPr>
            <p:cNvSpPr/>
            <p:nvPr/>
          </p:nvSpPr>
          <p:spPr>
            <a:xfrm>
              <a:off x="3627882" y="5113782"/>
              <a:ext cx="196596" cy="196596"/>
            </a:xfrm>
            <a:prstGeom prst="diamond">
              <a:avLst/>
            </a:prstGeom>
            <a:solidFill>
              <a:srgbClr val="7A3F24"/>
            </a:solidFill>
            <a:ln w="9525">
              <a:solidFill>
                <a:srgbClr val="7A3F24"/>
              </a:solidFill>
            </a:ln>
          </p:spPr>
          <p:txBody>
            <a:bodyPr rtlCol="0" anchor="ctr"/>
            <a:lstStyle/>
            <a:p>
              <a:pPr algn="ctr"/>
            </a:p>
          </p:txBody>
        </p:sp>
        <p:sp>
          <p:nvSpPr>
            <p:cNvPr id="218" name="Label">
              <a:extLst>
                <a:ext uri="{C183D7F6-B498-43B3-948B-1728B52AA6E4}">
                  <adec:decorative xmlns:adec="http://schemas.microsoft.com/office/drawing/2017/decorative" val="1"/>
                </a:ext>
              </a:extLst>
            </p:cNvPr>
            <p:cNvSpPr txBox="1"/>
            <p:nvPr/>
          </p:nvSpPr>
          <p:spPr>
            <a:xfrm>
              <a:off x="9966960" y="507492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6</a:t>
              </a:r>
            </a:p>
          </p:txBody>
        </p:sp>
        <p:sp>
          <p:nvSpPr>
            <p:cNvPr id="219" name="Label">
              <a:extLst>
                <a:ext uri="{C183D7F6-B498-43B3-948B-1728B52AA6E4}">
                  <adec:decorative xmlns:adec="http://schemas.microsoft.com/office/drawing/2017/decorative" val="1"/>
                </a:ext>
              </a:extLst>
            </p:cNvPr>
            <p:cNvSpPr txBox="1"/>
            <p:nvPr/>
          </p:nvSpPr>
          <p:spPr>
            <a:xfrm>
              <a:off x="10789920" y="5074920"/>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220" name="Rule">
              <a:extLst>
                <a:ext uri="{C183D7F6-B498-43B3-948B-1728B52AA6E4}">
                  <adec:decorative xmlns:adec="http://schemas.microsoft.com/office/drawing/2017/decorative" val="1"/>
                </a:ext>
              </a:extLst>
            </p:cNvPr>
            <p:cNvCxnSpPr/>
            <p:nvPr/>
          </p:nvCxnSpPr>
          <p:spPr>
            <a:xfrm>
              <a:off x="731520" y="5585155"/>
              <a:ext cx="10744200" cy="0"/>
            </a:xfrm>
            <a:prstGeom prst="line">
              <a:avLst/>
            </a:prstGeom>
            <a:ln w="6350">
              <a:solidFill>
                <a:srgbClr val="D7D1C1"/>
              </a:solidFill>
              <a:prstDash val="dash"/>
            </a:ln>
          </p:spPr>
        </p:cxnSp>
        <p:sp>
          <p:nvSpPr>
            <p:cNvPr id="221" name="Label">
              <a:extLst>
                <a:ext uri="{C183D7F6-B498-43B3-948B-1728B52AA6E4}">
                  <adec:decorative xmlns:adec="http://schemas.microsoft.com/office/drawing/2017/decorative" val="1"/>
                </a:ext>
              </a:extLst>
            </p:cNvPr>
            <p:cNvSpPr txBox="1"/>
            <p:nvPr/>
          </p:nvSpPr>
          <p:spPr>
            <a:xfrm>
              <a:off x="731520" y="5323637"/>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Protected persons</a:t>
              </a:r>
            </a:p>
          </p:txBody>
        </p:sp>
        <p:sp>
          <p:nvSpPr>
            <p:cNvPr id="222" name="Mark">
              <a:extLst>
                <a:ext uri="{C183D7F6-B498-43B3-948B-1728B52AA6E4}">
                  <adec:decorative xmlns:adec="http://schemas.microsoft.com/office/drawing/2017/decorative" val="1"/>
                </a:ext>
              </a:extLst>
            </p:cNvPr>
            <p:cNvSpPr/>
            <p:nvPr/>
          </p:nvSpPr>
          <p:spPr>
            <a:xfrm>
              <a:off x="2672334" y="5389931"/>
              <a:ext cx="141732" cy="141732"/>
            </a:xfrm>
            <a:prstGeom prst="ellipse">
              <a:avLst/>
            </a:prstGeom>
            <a:solidFill>
              <a:srgbClr val="C5CCC0"/>
            </a:solidFill>
            <a:ln w="9525">
              <a:solidFill>
                <a:srgbClr val="6B776E"/>
              </a:solidFill>
            </a:ln>
          </p:spPr>
          <p:txBody>
            <a:bodyPr rtlCol="0" anchor="ctr"/>
            <a:lstStyle/>
            <a:p>
              <a:pPr algn="ctr"/>
            </a:p>
          </p:txBody>
        </p:sp>
        <p:sp>
          <p:nvSpPr>
            <p:cNvPr id="223" name="Mark">
              <a:extLst>
                <a:ext uri="{C183D7F6-B498-43B3-948B-1728B52AA6E4}">
                  <adec:decorative xmlns:adec="http://schemas.microsoft.com/office/drawing/2017/decorative" val="1"/>
                </a:ext>
              </a:extLst>
            </p:cNvPr>
            <p:cNvSpPr/>
            <p:nvPr/>
          </p:nvSpPr>
          <p:spPr>
            <a:xfrm>
              <a:off x="2868930" y="5389931"/>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24" name="Label">
              <a:extLst>
                <a:ext uri="{C183D7F6-B498-43B3-948B-1728B52AA6E4}">
                  <adec:decorative xmlns:adec="http://schemas.microsoft.com/office/drawing/2017/decorative" val="1"/>
                </a:ext>
              </a:extLst>
            </p:cNvPr>
            <p:cNvSpPr txBox="1"/>
            <p:nvPr/>
          </p:nvSpPr>
          <p:spPr>
            <a:xfrm>
              <a:off x="9966960" y="5323637"/>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a:t>
              </a:r>
            </a:p>
          </p:txBody>
        </p:sp>
        <p:cxnSp>
          <p:nvCxnSpPr>
            <p:cNvPr id="225" name="Rule">
              <a:extLst>
                <a:ext uri="{C183D7F6-B498-43B3-948B-1728B52AA6E4}">
                  <adec:decorative xmlns:adec="http://schemas.microsoft.com/office/drawing/2017/decorative" val="1"/>
                </a:ext>
              </a:extLst>
            </p:cNvPr>
            <p:cNvCxnSpPr/>
            <p:nvPr/>
          </p:nvCxnSpPr>
          <p:spPr>
            <a:xfrm>
              <a:off x="731520" y="5833872"/>
              <a:ext cx="10744200" cy="0"/>
            </a:xfrm>
            <a:prstGeom prst="line">
              <a:avLst/>
            </a:prstGeom>
            <a:ln w="6350">
              <a:solidFill>
                <a:srgbClr val="D7D1C1"/>
              </a:solidFill>
              <a:prstDash val="dash"/>
            </a:ln>
          </p:spPr>
        </p:cxnSp>
        <p:sp>
          <p:nvSpPr>
            <p:cNvPr id="226" name="Label">
              <a:extLst>
                <a:ext uri="{C183D7F6-B498-43B3-948B-1728B52AA6E4}">
                  <adec:decorative xmlns:adec="http://schemas.microsoft.com/office/drawing/2017/decorative" val="1"/>
                </a:ext>
              </a:extLst>
            </p:cNvPr>
            <p:cNvSpPr txBox="1"/>
            <p:nvPr/>
          </p:nvSpPr>
          <p:spPr>
            <a:xfrm>
              <a:off x="731520" y="5572354"/>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Suppression</a:t>
              </a:r>
            </a:p>
          </p:txBody>
        </p:sp>
        <p:sp>
          <p:nvSpPr>
            <p:cNvPr id="227" name="Mark">
              <a:extLst>
                <a:ext uri="{C183D7F6-B498-43B3-948B-1728B52AA6E4}">
                  <adec:decorative xmlns:adec="http://schemas.microsoft.com/office/drawing/2017/decorative" val="1"/>
                </a:ext>
              </a:extLst>
            </p:cNvPr>
            <p:cNvSpPr/>
            <p:nvPr/>
          </p:nvSpPr>
          <p:spPr>
            <a:xfrm>
              <a:off x="2672334" y="5638648"/>
              <a:ext cx="141732" cy="141732"/>
            </a:xfrm>
            <a:prstGeom prst="ellipse">
              <a:avLst/>
            </a:prstGeom>
            <a:solidFill>
              <a:srgbClr val="C5CCC0"/>
            </a:solidFill>
            <a:ln w="9525">
              <a:solidFill>
                <a:srgbClr val="6B776E"/>
              </a:solidFill>
            </a:ln>
          </p:spPr>
          <p:txBody>
            <a:bodyPr rtlCol="0" anchor="ctr"/>
            <a:lstStyle/>
            <a:p>
              <a:pPr algn="ctr"/>
            </a:p>
          </p:txBody>
        </p:sp>
        <p:sp>
          <p:nvSpPr>
            <p:cNvPr id="228" name="Mark">
              <a:extLst>
                <a:ext uri="{C183D7F6-B498-43B3-948B-1728B52AA6E4}">
                  <adec:decorative xmlns:adec="http://schemas.microsoft.com/office/drawing/2017/decorative" val="1"/>
                </a:ext>
              </a:extLst>
            </p:cNvPr>
            <p:cNvSpPr/>
            <p:nvPr/>
          </p:nvSpPr>
          <p:spPr>
            <a:xfrm>
              <a:off x="2868930" y="5638648"/>
              <a:ext cx="141732" cy="141732"/>
            </a:xfrm>
            <a:prstGeom prst="ellipse">
              <a:avLst/>
            </a:prstGeom>
            <a:solidFill>
              <a:srgbClr val="C5CCC0"/>
            </a:solidFill>
            <a:ln w="9525">
              <a:solidFill>
                <a:srgbClr val="6B776E"/>
              </a:solidFill>
            </a:ln>
          </p:spPr>
          <p:txBody>
            <a:bodyPr rtlCol="0" anchor="ctr"/>
            <a:lstStyle/>
            <a:p>
              <a:pPr algn="ctr"/>
            </a:p>
          </p:txBody>
        </p:sp>
        <p:sp>
          <p:nvSpPr>
            <p:cNvPr id="229" name="Mark">
              <a:extLst>
                <a:ext uri="{C183D7F6-B498-43B3-948B-1728B52AA6E4}">
                  <adec:decorative xmlns:adec="http://schemas.microsoft.com/office/drawing/2017/decorative" val="1"/>
                </a:ext>
              </a:extLst>
            </p:cNvPr>
            <p:cNvSpPr/>
            <p:nvPr/>
          </p:nvSpPr>
          <p:spPr>
            <a:xfrm>
              <a:off x="3065526" y="5638648"/>
              <a:ext cx="141732" cy="141732"/>
            </a:xfrm>
            <a:prstGeom prst="ellipse">
              <a:avLst/>
            </a:prstGeom>
            <a:solidFill>
              <a:srgbClr val="C5CCC0"/>
            </a:solidFill>
            <a:ln w="9525">
              <a:solidFill>
                <a:srgbClr val="6B776E"/>
              </a:solidFill>
            </a:ln>
          </p:spPr>
          <p:txBody>
            <a:bodyPr rtlCol="0" anchor="ctr"/>
            <a:lstStyle/>
            <a:p>
              <a:pPr algn="ctr"/>
            </a:p>
          </p:txBody>
        </p:sp>
        <p:sp>
          <p:nvSpPr>
            <p:cNvPr id="230" name="Mark">
              <a:extLst>
                <a:ext uri="{C183D7F6-B498-43B3-948B-1728B52AA6E4}">
                  <adec:decorative xmlns:adec="http://schemas.microsoft.com/office/drawing/2017/decorative" val="1"/>
                </a:ext>
              </a:extLst>
            </p:cNvPr>
            <p:cNvSpPr/>
            <p:nvPr/>
          </p:nvSpPr>
          <p:spPr>
            <a:xfrm>
              <a:off x="3262122" y="5638648"/>
              <a:ext cx="141732" cy="141732"/>
            </a:xfrm>
            <a:prstGeom prst="ellipse">
              <a:avLst/>
            </a:prstGeom>
            <a:solidFill>
              <a:srgbClr val="C5CCC0"/>
            </a:solidFill>
            <a:ln w="9525">
              <a:solidFill>
                <a:srgbClr val="6B776E"/>
              </a:solidFill>
            </a:ln>
          </p:spPr>
          <p:txBody>
            <a:bodyPr rtlCol="0" anchor="ctr"/>
            <a:lstStyle/>
            <a:p>
              <a:pPr algn="ctr"/>
            </a:p>
          </p:txBody>
        </p:sp>
        <p:sp>
          <p:nvSpPr>
            <p:cNvPr id="231" name="Mark">
              <a:extLst>
                <a:ext uri="{C183D7F6-B498-43B3-948B-1728B52AA6E4}">
                  <adec:decorative xmlns:adec="http://schemas.microsoft.com/office/drawing/2017/decorative" val="1"/>
                </a:ext>
              </a:extLst>
            </p:cNvPr>
            <p:cNvSpPr/>
            <p:nvPr/>
          </p:nvSpPr>
          <p:spPr>
            <a:xfrm>
              <a:off x="3458718" y="5638648"/>
              <a:ext cx="141732" cy="141732"/>
            </a:xfrm>
            <a:prstGeom prst="ellipse">
              <a:avLst/>
            </a:prstGeom>
            <a:solidFill>
              <a:srgbClr val="C5CCC0"/>
            </a:solidFill>
            <a:ln w="9525">
              <a:solidFill>
                <a:srgbClr val="6B776E"/>
              </a:solidFill>
            </a:ln>
          </p:spPr>
          <p:txBody>
            <a:bodyPr rtlCol="0" anchor="ctr"/>
            <a:lstStyle/>
            <a:p>
              <a:pPr algn="ctr"/>
            </a:p>
          </p:txBody>
        </p:sp>
        <p:sp>
          <p:nvSpPr>
            <p:cNvPr id="232" name="Mark">
              <a:extLst>
                <a:ext uri="{C183D7F6-B498-43B3-948B-1728B52AA6E4}">
                  <adec:decorative xmlns:adec="http://schemas.microsoft.com/office/drawing/2017/decorative" val="1"/>
                </a:ext>
              </a:extLst>
            </p:cNvPr>
            <p:cNvSpPr/>
            <p:nvPr/>
          </p:nvSpPr>
          <p:spPr>
            <a:xfrm>
              <a:off x="3655314" y="5638648"/>
              <a:ext cx="141732" cy="141732"/>
            </a:xfrm>
            <a:prstGeom prst="ellipse">
              <a:avLst/>
            </a:prstGeom>
            <a:solidFill>
              <a:srgbClr val="C5CCC0"/>
            </a:solidFill>
            <a:ln w="9525">
              <a:solidFill>
                <a:srgbClr val="6B776E"/>
              </a:solidFill>
            </a:ln>
          </p:spPr>
          <p:txBody>
            <a:bodyPr rtlCol="0" anchor="ctr"/>
            <a:lstStyle/>
            <a:p>
              <a:pPr algn="ctr"/>
            </a:p>
          </p:txBody>
        </p:sp>
        <p:sp>
          <p:nvSpPr>
            <p:cNvPr id="233" name="Mark">
              <a:extLst>
                <a:ext uri="{C183D7F6-B498-43B3-948B-1728B52AA6E4}">
                  <adec:decorative xmlns:adec="http://schemas.microsoft.com/office/drawing/2017/decorative" val="1"/>
                </a:ext>
              </a:extLst>
            </p:cNvPr>
            <p:cNvSpPr/>
            <p:nvPr/>
          </p:nvSpPr>
          <p:spPr>
            <a:xfrm>
              <a:off x="3851910" y="5638648"/>
              <a:ext cx="141732" cy="141732"/>
            </a:xfrm>
            <a:prstGeom prst="ellipse">
              <a:avLst/>
            </a:prstGeom>
            <a:solidFill>
              <a:srgbClr val="C5CCC0"/>
            </a:solidFill>
            <a:ln w="9525">
              <a:solidFill>
                <a:srgbClr val="6B776E"/>
              </a:solidFill>
            </a:ln>
          </p:spPr>
          <p:txBody>
            <a:bodyPr rtlCol="0" anchor="ctr"/>
            <a:lstStyle/>
            <a:p>
              <a:pPr algn="ctr"/>
            </a:p>
          </p:txBody>
        </p:sp>
        <p:sp>
          <p:nvSpPr>
            <p:cNvPr id="234" name="Mark">
              <a:extLst>
                <a:ext uri="{C183D7F6-B498-43B3-948B-1728B52AA6E4}">
                  <adec:decorative xmlns:adec="http://schemas.microsoft.com/office/drawing/2017/decorative" val="1"/>
                </a:ext>
              </a:extLst>
            </p:cNvPr>
            <p:cNvSpPr/>
            <p:nvPr/>
          </p:nvSpPr>
          <p:spPr>
            <a:xfrm>
              <a:off x="4048506" y="5638648"/>
              <a:ext cx="141732" cy="141732"/>
            </a:xfrm>
            <a:prstGeom prst="ellipse">
              <a:avLst/>
            </a:prstGeom>
            <a:solidFill>
              <a:srgbClr val="C5CCC0"/>
            </a:solidFill>
            <a:ln w="9525">
              <a:solidFill>
                <a:srgbClr val="6B776E"/>
              </a:solidFill>
            </a:ln>
          </p:spPr>
          <p:txBody>
            <a:bodyPr rtlCol="0" anchor="ctr"/>
            <a:lstStyle/>
            <a:p>
              <a:pPr algn="ctr"/>
            </a:p>
          </p:txBody>
        </p:sp>
        <p:sp>
          <p:nvSpPr>
            <p:cNvPr id="235" name="Mark">
              <a:extLst>
                <a:ext uri="{C183D7F6-B498-43B3-948B-1728B52AA6E4}">
                  <adec:decorative xmlns:adec="http://schemas.microsoft.com/office/drawing/2017/decorative" val="1"/>
                </a:ext>
              </a:extLst>
            </p:cNvPr>
            <p:cNvSpPr/>
            <p:nvPr/>
          </p:nvSpPr>
          <p:spPr>
            <a:xfrm>
              <a:off x="4245102" y="5638648"/>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36" name="Label">
              <a:extLst>
                <a:ext uri="{C183D7F6-B498-43B3-948B-1728B52AA6E4}">
                  <adec:decorative xmlns:adec="http://schemas.microsoft.com/office/drawing/2017/decorative" val="1"/>
                </a:ext>
              </a:extLst>
            </p:cNvPr>
            <p:cNvSpPr txBox="1"/>
            <p:nvPr/>
          </p:nvSpPr>
          <p:spPr>
            <a:xfrm>
              <a:off x="9966960" y="5572354"/>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9</a:t>
              </a:r>
            </a:p>
          </p:txBody>
        </p:sp>
        <p:cxnSp>
          <p:nvCxnSpPr>
            <p:cNvPr id="237" name="Rule">
              <a:extLst>
                <a:ext uri="{C183D7F6-B498-43B3-948B-1728B52AA6E4}">
                  <adec:decorative xmlns:adec="http://schemas.microsoft.com/office/drawing/2017/decorative" val="1"/>
                </a:ext>
              </a:extLst>
            </p:cNvPr>
            <p:cNvCxnSpPr/>
            <p:nvPr/>
          </p:nvCxnSpPr>
          <p:spPr>
            <a:xfrm>
              <a:off x="731520" y="6082589"/>
              <a:ext cx="10744200" cy="0"/>
            </a:xfrm>
            <a:prstGeom prst="line">
              <a:avLst/>
            </a:prstGeom>
            <a:ln w="6350">
              <a:solidFill>
                <a:srgbClr val="D7D1C1"/>
              </a:solidFill>
              <a:prstDash val="dash"/>
            </a:ln>
          </p:spPr>
        </p:cxnSp>
        <p:sp>
          <p:nvSpPr>
            <p:cNvPr id="238" name="Label">
              <a:extLst>
                <a:ext uri="{C183D7F6-B498-43B3-948B-1728B52AA6E4}">
                  <adec:decorative xmlns:adec="http://schemas.microsoft.com/office/drawing/2017/decorative" val="1"/>
                </a:ext>
              </a:extLst>
            </p:cNvPr>
            <p:cNvSpPr txBox="1"/>
            <p:nvPr/>
          </p:nvSpPr>
          <p:spPr>
            <a:xfrm>
              <a:off x="731520" y="582107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Other</a:t>
              </a:r>
            </a:p>
          </p:txBody>
        </p:sp>
        <p:sp>
          <p:nvSpPr>
            <p:cNvPr id="239" name="Mark">
              <a:extLst>
                <a:ext uri="{C183D7F6-B498-43B3-948B-1728B52AA6E4}">
                  <adec:decorative xmlns:adec="http://schemas.microsoft.com/office/drawing/2017/decorative" val="1"/>
                </a:ext>
              </a:extLst>
            </p:cNvPr>
            <p:cNvSpPr/>
            <p:nvPr/>
          </p:nvSpPr>
          <p:spPr>
            <a:xfrm>
              <a:off x="2672334" y="5887364"/>
              <a:ext cx="141732" cy="141732"/>
            </a:xfrm>
            <a:prstGeom prst="ellipse">
              <a:avLst/>
            </a:prstGeom>
            <a:solidFill>
              <a:srgbClr val="C5CCC0"/>
            </a:solidFill>
            <a:ln w="9525">
              <a:solidFill>
                <a:srgbClr val="6B776E"/>
              </a:solidFill>
            </a:ln>
          </p:spPr>
          <p:txBody>
            <a:bodyPr rtlCol="0" anchor="ctr"/>
            <a:lstStyle/>
            <a:p>
              <a:pPr algn="ctr"/>
            </a:p>
          </p:txBody>
        </p:sp>
        <p:sp>
          <p:nvSpPr>
            <p:cNvPr id="240" name="Mark">
              <a:extLst>
                <a:ext uri="{C183D7F6-B498-43B3-948B-1728B52AA6E4}">
                  <adec:decorative xmlns:adec="http://schemas.microsoft.com/office/drawing/2017/decorative" val="1"/>
                </a:ext>
              </a:extLst>
            </p:cNvPr>
            <p:cNvSpPr/>
            <p:nvPr/>
          </p:nvSpPr>
          <p:spPr>
            <a:xfrm>
              <a:off x="2868930" y="5887364"/>
              <a:ext cx="141732" cy="141732"/>
            </a:xfrm>
            <a:prstGeom prst="ellipse">
              <a:avLst/>
            </a:prstGeom>
            <a:solidFill>
              <a:srgbClr val="C5CCC0"/>
            </a:solidFill>
            <a:ln w="9525">
              <a:solidFill>
                <a:srgbClr val="6B776E"/>
              </a:solidFill>
            </a:ln>
          </p:spPr>
          <p:txBody>
            <a:bodyPr rtlCol="0" anchor="ctr"/>
            <a:lstStyle/>
            <a:p>
              <a:pPr algn="ctr"/>
            </a:p>
          </p:txBody>
        </p:sp>
        <p:sp>
          <p:nvSpPr>
            <p:cNvPr id="241" name="Mark">
              <a:extLst>
                <a:ext uri="{C183D7F6-B498-43B3-948B-1728B52AA6E4}">
                  <adec:decorative xmlns:adec="http://schemas.microsoft.com/office/drawing/2017/decorative" val="1"/>
                </a:ext>
              </a:extLst>
            </p:cNvPr>
            <p:cNvSpPr/>
            <p:nvPr/>
          </p:nvSpPr>
          <p:spPr>
            <a:xfrm>
              <a:off x="3065526" y="5887364"/>
              <a:ext cx="141732" cy="141732"/>
            </a:xfrm>
            <a:prstGeom prst="ellipse">
              <a:avLst/>
            </a:prstGeom>
            <a:solidFill>
              <a:srgbClr val="C5CCC0"/>
            </a:solidFill>
            <a:ln w="9525">
              <a:solidFill>
                <a:srgbClr val="6B776E"/>
              </a:solidFill>
            </a:ln>
          </p:spPr>
          <p:txBody>
            <a:bodyPr rtlCol="0" anchor="ctr"/>
            <a:lstStyle/>
            <a:p>
              <a:pPr algn="ctr"/>
            </a:p>
          </p:txBody>
        </p:sp>
        <p:sp>
          <p:nvSpPr>
            <p:cNvPr id="242" name="Mark">
              <a:extLst>
                <a:ext uri="{C183D7F6-B498-43B3-948B-1728B52AA6E4}">
                  <adec:decorative xmlns:adec="http://schemas.microsoft.com/office/drawing/2017/decorative" val="1"/>
                </a:ext>
              </a:extLst>
            </p:cNvPr>
            <p:cNvSpPr/>
            <p:nvPr/>
          </p:nvSpPr>
          <p:spPr>
            <a:xfrm>
              <a:off x="3262122" y="5887364"/>
              <a:ext cx="141732" cy="141732"/>
            </a:xfrm>
            <a:prstGeom prst="ellipse">
              <a:avLst/>
            </a:prstGeom>
            <a:solidFill>
              <a:srgbClr val="C5CCC0"/>
            </a:solidFill>
            <a:ln w="9525">
              <a:solidFill>
                <a:srgbClr val="6B776E"/>
              </a:solidFill>
            </a:ln>
          </p:spPr>
          <p:txBody>
            <a:bodyPr rtlCol="0" anchor="ctr"/>
            <a:lstStyle/>
            <a:p>
              <a:pPr algn="ctr"/>
            </a:p>
          </p:txBody>
        </p:sp>
        <p:sp>
          <p:nvSpPr>
            <p:cNvPr id="243" name="Mark">
              <a:extLst>
                <a:ext uri="{C183D7F6-B498-43B3-948B-1728B52AA6E4}">
                  <adec:decorative xmlns:adec="http://schemas.microsoft.com/office/drawing/2017/decorative" val="1"/>
                </a:ext>
              </a:extLst>
            </p:cNvPr>
            <p:cNvSpPr/>
            <p:nvPr/>
          </p:nvSpPr>
          <p:spPr>
            <a:xfrm>
              <a:off x="3458718" y="5887364"/>
              <a:ext cx="141732" cy="141732"/>
            </a:xfrm>
            <a:prstGeom prst="ellipse">
              <a:avLst/>
            </a:prstGeom>
            <a:solidFill>
              <a:srgbClr val="C5CCC0"/>
            </a:solidFill>
            <a:ln w="9525">
              <a:solidFill>
                <a:srgbClr val="6B776E"/>
              </a:solidFill>
            </a:ln>
          </p:spPr>
          <p:txBody>
            <a:bodyPr rtlCol="0" anchor="ctr"/>
            <a:lstStyle/>
            <a:p>
              <a:pPr algn="ctr"/>
            </a:p>
          </p:txBody>
        </p:sp>
        <p:sp>
          <p:nvSpPr>
            <p:cNvPr id="244" name="Mark">
              <a:extLst>
                <a:ext uri="{C183D7F6-B498-43B3-948B-1728B52AA6E4}">
                  <adec:decorative xmlns:adec="http://schemas.microsoft.com/office/drawing/2017/decorative" val="1"/>
                </a:ext>
              </a:extLst>
            </p:cNvPr>
            <p:cNvSpPr/>
            <p:nvPr/>
          </p:nvSpPr>
          <p:spPr>
            <a:xfrm>
              <a:off x="3655314" y="58873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5" name="Mark">
              <a:extLst>
                <a:ext uri="{C183D7F6-B498-43B3-948B-1728B52AA6E4}">
                  <adec:decorative xmlns:adec="http://schemas.microsoft.com/office/drawing/2017/decorative" val="1"/>
                </a:ext>
              </a:extLst>
            </p:cNvPr>
            <p:cNvSpPr/>
            <p:nvPr/>
          </p:nvSpPr>
          <p:spPr>
            <a:xfrm>
              <a:off x="3851910" y="58873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6" name="Mark">
              <a:extLst>
                <a:ext uri="{C183D7F6-B498-43B3-948B-1728B52AA6E4}">
                  <adec:decorative xmlns:adec="http://schemas.microsoft.com/office/drawing/2017/decorative" val="1"/>
                </a:ext>
              </a:extLst>
            </p:cNvPr>
            <p:cNvSpPr/>
            <p:nvPr/>
          </p:nvSpPr>
          <p:spPr>
            <a:xfrm>
              <a:off x="4021074" y="5859932"/>
              <a:ext cx="196596" cy="196596"/>
            </a:xfrm>
            <a:prstGeom prst="diamond">
              <a:avLst/>
            </a:prstGeom>
            <a:solidFill>
              <a:srgbClr val="7A3F24"/>
            </a:solidFill>
            <a:ln w="9525">
              <a:solidFill>
                <a:srgbClr val="7A3F24"/>
              </a:solidFill>
            </a:ln>
          </p:spPr>
          <p:txBody>
            <a:bodyPr rtlCol="0" anchor="ctr"/>
            <a:lstStyle/>
            <a:p>
              <a:pPr algn="ctr"/>
            </a:p>
          </p:txBody>
        </p:sp>
        <p:sp>
          <p:nvSpPr>
            <p:cNvPr id="247" name="Label">
              <a:extLst>
                <a:ext uri="{C183D7F6-B498-43B3-948B-1728B52AA6E4}">
                  <adec:decorative xmlns:adec="http://schemas.microsoft.com/office/drawing/2017/decorative" val="1"/>
                </a:ext>
              </a:extLst>
            </p:cNvPr>
            <p:cNvSpPr txBox="1"/>
            <p:nvPr/>
          </p:nvSpPr>
          <p:spPr>
            <a:xfrm>
              <a:off x="9966960" y="582107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8</a:t>
              </a:r>
            </a:p>
          </p:txBody>
        </p:sp>
        <p:sp>
          <p:nvSpPr>
            <p:cNvPr id="248" name="Label">
              <a:extLst>
                <a:ext uri="{C183D7F6-B498-43B3-948B-1728B52AA6E4}">
                  <adec:decorative xmlns:adec="http://schemas.microsoft.com/office/drawing/2017/decorative" val="1"/>
                </a:ext>
              </a:extLst>
            </p:cNvPr>
            <p:cNvSpPr txBox="1"/>
            <p:nvPr/>
          </p:nvSpPr>
          <p:spPr>
            <a:xfrm>
              <a:off x="10789920" y="5821070"/>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grpSp>
      <p:sp>
        <p:nvSpPr>
          <p:cNvPr id="249" name="Caption"/>
          <p:cNvSpPr txBox="1"/>
          <p:nvPr/>
        </p:nvSpPr>
        <p:spPr>
          <a:xfrm>
            <a:off x="731520" y="6126480"/>
            <a:ext cx="10698480"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Left to right in each row: affirmed, not reached, harmless error, reversed. A family counts an opinion once, under its first match.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Reversed in 8 of 176 opinions, about 1 in 22</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3 / 15</a:t>
            </a:r>
          </a:p>
        </p:txBody>
      </p:sp>
      <p:sp>
        <p:nvSpPr>
          <p:cNvPr id="6" name="Key figure"/>
          <p:cNvSpPr txBox="1"/>
          <p:nvPr/>
        </p:nvSpPr>
        <p:spPr>
          <a:xfrm>
            <a:off x="731520" y="1783080"/>
            <a:ext cx="3840480" cy="1097280"/>
          </a:xfrm>
          <a:prstGeom prst="rect">
            <a:avLst/>
          </a:prstGeom>
          <a:noFill/>
        </p:spPr>
        <p:txBody>
          <a:bodyPr wrap="square" lIns="0" rIns="0" tIns="0" bIns="0" anchor="ctr">
            <a:noAutofit/>
          </a:bodyPr>
          <a:lstStyle/>
          <a:p>
            <a:pPr algn="l">
              <a:lnSpc>
                <a:spcPct val="100000"/>
              </a:lnSpc>
              <a:spcAft>
                <a:spcPts val="0"/>
              </a:spcAft>
            </a:pPr>
            <a:r>
              <a:rPr sz="6600" b="0" i="0" lang="en-US">
                <a:solidFill>
                  <a:srgbClr val="7A3F24"/>
                </a:solidFill>
                <a:latin typeface="Century Schoolbook"/>
              </a:rPr>
              <a:t>8 of 176</a:t>
            </a:r>
          </a:p>
        </p:txBody>
      </p:sp>
      <p:sp>
        <p:nvSpPr>
          <p:cNvPr id="7" name="Key sentence"/>
          <p:cNvSpPr txBox="1"/>
          <p:nvPr/>
        </p:nvSpPr>
        <p:spPr>
          <a:xfrm>
            <a:off x="4572000" y="1645920"/>
            <a:ext cx="6858000" cy="1463040"/>
          </a:xfrm>
          <a:prstGeom prst="rect">
            <a:avLst/>
          </a:prstGeom>
          <a:noFill/>
        </p:spPr>
        <p:txBody>
          <a:bodyPr wrap="square" lIns="0" rIns="0" tIns="0" bIns="0" anchor="ctr">
            <a:noAutofit/>
          </a:bodyPr>
          <a:lstStyle/>
          <a:p>
            <a:pPr algn="l">
              <a:lnSpc>
                <a:spcPct val="110000"/>
              </a:lnSpc>
              <a:spcAft>
                <a:spcPts val="0"/>
              </a:spcAft>
            </a:pPr>
            <a:r>
              <a:rPr sz="2000" b="0" i="0" lang="en-US">
                <a:solidFill>
                  <a:srgbClr val="22241E"/>
                </a:solidFill>
                <a:latin typeface="Century Schoolbook"/>
              </a:rPr>
              <a:t>opinions were reversed because of an evidence ruling, in whole or in part: 4.5%, with a 95% Wilson score interval of 2.3% to 8.7% (about 1 in 11 to 1 in 43).</a:t>
            </a:r>
          </a:p>
        </p:txBody>
      </p:sp>
      <p:grpSp>
        <p:nvGrpSpPr>
          <p:cNvPr id="8" name="Outcome bar" descr="Bar divided in proportion for the 176 opinions: 117 no error (66.5%), 41 error, harmless (23.3%), 10 raised, not reached (5.7%), 8 reversed (4.5%)."/>
          <p:cNvGrpSpPr/>
          <p:nvPr/>
        </p:nvGrpSpPr>
        <p:grpSpPr>
          <a:xfrm>
            <a:off x="731520" y="3291840"/>
            <a:ext cx="10725912" cy="640080"/>
            <a:chOff x="731520" y="3291840"/>
            <a:chExt cx="10725912" cy="640080"/>
          </a:xfrm>
        </p:grpSpPr>
        <p:sp>
          <p:nvSpPr>
            <p:cNvPr id="9" name="Panel">
              <a:extLst>
                <a:ext uri="{C183D7F6-B498-43B3-948B-1728B52AA6E4}">
                  <adec:decorative xmlns:adec="http://schemas.microsoft.com/office/drawing/2017/decorative" val="1"/>
                </a:ext>
              </a:extLst>
            </p:cNvPr>
            <p:cNvSpPr/>
            <p:nvPr/>
          </p:nvSpPr>
          <p:spPr>
            <a:xfrm>
              <a:off x="731520" y="3291840"/>
              <a:ext cx="7130294" cy="640080"/>
            </a:xfrm>
            <a:prstGeom prst="rect">
              <a:avLst/>
            </a:prstGeom>
            <a:solidFill>
              <a:srgbClr val="C5CCC0"/>
            </a:solidFill>
            <a:ln w="12700">
              <a:solidFill>
                <a:srgbClr val="6B776E"/>
              </a:solidFill>
            </a:ln>
          </p:spPr>
          <p:txBody>
            <a:bodyPr rtlCol="0" anchor="ctr"/>
            <a:lstStyle/>
            <a:p>
              <a:pPr algn="ctr"/>
            </a:p>
          </p:txBody>
        </p:sp>
        <p:sp>
          <p:nvSpPr>
            <p:cNvPr id="10" name="Label">
              <a:extLst>
                <a:ext uri="{C183D7F6-B498-43B3-948B-1728B52AA6E4}">
                  <adec:decorative xmlns:adec="http://schemas.microsoft.com/office/drawing/2017/decorative" val="1"/>
                </a:ext>
              </a:extLst>
            </p:cNvPr>
            <p:cNvSpPr txBox="1"/>
            <p:nvPr/>
          </p:nvSpPr>
          <p:spPr>
            <a:xfrm>
              <a:off x="731520" y="3291840"/>
              <a:ext cx="7130294" cy="640080"/>
            </a:xfrm>
            <a:prstGeom prst="rect">
              <a:avLst/>
            </a:prstGeom>
            <a:noFill/>
          </p:spPr>
          <p:txBody>
            <a:bodyPr wrap="square" lIns="0" rIns="0" tIns="0" bIns="0" anchor="ctr">
              <a:noAutofit/>
            </a:bodyPr>
            <a:lstStyle/>
            <a:p>
              <a:pPr algn="ctr">
                <a:lnSpc>
                  <a:spcPct val="110000"/>
                </a:lnSpc>
                <a:spcAft>
                  <a:spcPts val="0"/>
                </a:spcAft>
              </a:pPr>
              <a:r>
                <a:rPr sz="2200" b="1" i="0" lang="en-US">
                  <a:solidFill>
                    <a:srgbClr val="22241E"/>
                  </a:solidFill>
                  <a:latin typeface="Calibri"/>
                </a:rPr>
                <a:t>117</a:t>
              </a:r>
            </a:p>
          </p:txBody>
        </p:sp>
        <p:sp>
          <p:nvSpPr>
            <p:cNvPr id="11" name="Panel">
              <a:extLst>
                <a:ext uri="{C183D7F6-B498-43B3-948B-1728B52AA6E4}">
                  <adec:decorative xmlns:adec="http://schemas.microsoft.com/office/drawing/2017/decorative" val="1"/>
                </a:ext>
              </a:extLst>
            </p:cNvPr>
            <p:cNvSpPr/>
            <p:nvPr/>
          </p:nvSpPr>
          <p:spPr>
            <a:xfrm>
              <a:off x="7861814" y="3291840"/>
              <a:ext cx="2498650" cy="640080"/>
            </a:xfrm>
            <a:prstGeom prst="rect">
              <a:avLst/>
            </a:prstGeom>
            <a:solidFill>
              <a:srgbClr val="D9A441"/>
            </a:solidFill>
            <a:ln w="12700">
              <a:solidFill>
                <a:srgbClr val="8A6A1E"/>
              </a:solidFill>
            </a:ln>
          </p:spPr>
          <p:txBody>
            <a:bodyPr rtlCol="0" anchor="ctr"/>
            <a:lstStyle/>
            <a:p>
              <a:pPr algn="ctr"/>
            </a:p>
          </p:txBody>
        </p:sp>
        <p:sp>
          <p:nvSpPr>
            <p:cNvPr id="12" name="Label">
              <a:extLst>
                <a:ext uri="{C183D7F6-B498-43B3-948B-1728B52AA6E4}">
                  <adec:decorative xmlns:adec="http://schemas.microsoft.com/office/drawing/2017/decorative" val="1"/>
                </a:ext>
              </a:extLst>
            </p:cNvPr>
            <p:cNvSpPr txBox="1"/>
            <p:nvPr/>
          </p:nvSpPr>
          <p:spPr>
            <a:xfrm>
              <a:off x="7861814" y="3291840"/>
              <a:ext cx="2498650" cy="640080"/>
            </a:xfrm>
            <a:prstGeom prst="rect">
              <a:avLst/>
            </a:prstGeom>
            <a:noFill/>
          </p:spPr>
          <p:txBody>
            <a:bodyPr wrap="square" lIns="0" rIns="0" tIns="0" bIns="0" anchor="ctr">
              <a:noAutofit/>
            </a:bodyPr>
            <a:lstStyle/>
            <a:p>
              <a:pPr algn="ctr">
                <a:lnSpc>
                  <a:spcPct val="110000"/>
                </a:lnSpc>
                <a:spcAft>
                  <a:spcPts val="0"/>
                </a:spcAft>
              </a:pPr>
              <a:r>
                <a:rPr sz="2200" b="1" i="0" lang="en-US">
                  <a:solidFill>
                    <a:srgbClr val="22241E"/>
                  </a:solidFill>
                  <a:latin typeface="Calibri"/>
                </a:rPr>
                <a:t>41</a:t>
              </a:r>
            </a:p>
          </p:txBody>
        </p:sp>
        <p:sp>
          <p:nvSpPr>
            <p:cNvPr id="13" name="Panel">
              <a:extLst>
                <a:ext uri="{C183D7F6-B498-43B3-948B-1728B52AA6E4}">
                  <adec:decorative xmlns:adec="http://schemas.microsoft.com/office/drawing/2017/decorative" val="1"/>
                </a:ext>
              </a:extLst>
            </p:cNvPr>
            <p:cNvSpPr/>
            <p:nvPr/>
          </p:nvSpPr>
          <p:spPr>
            <a:xfrm>
              <a:off x="10360464" y="3291840"/>
              <a:ext cx="609427" cy="640080"/>
            </a:xfrm>
            <a:prstGeom prst="rect">
              <a:avLst/>
            </a:prstGeom>
            <a:solidFill>
              <a:srgbClr val="F8F5EC"/>
            </a:solidFill>
            <a:ln w="12700">
              <a:solidFill>
                <a:srgbClr val="575A4F"/>
              </a:solidFill>
              <a:prstDash val="dash"/>
            </a:ln>
          </p:spPr>
          <p:txBody>
            <a:bodyPr rtlCol="0" anchor="ctr"/>
            <a:lstStyle/>
            <a:p>
              <a:pPr algn="ctr"/>
            </a:p>
          </p:txBody>
        </p:sp>
        <p:sp>
          <p:nvSpPr>
            <p:cNvPr id="14" name="Panel">
              <a:extLst>
                <a:ext uri="{C183D7F6-B498-43B3-948B-1728B52AA6E4}">
                  <adec:decorative xmlns:adec="http://schemas.microsoft.com/office/drawing/2017/decorative" val="1"/>
                </a:ext>
              </a:extLst>
            </p:cNvPr>
            <p:cNvSpPr/>
            <p:nvPr/>
          </p:nvSpPr>
          <p:spPr>
            <a:xfrm>
              <a:off x="10969891" y="3291840"/>
              <a:ext cx="487541" cy="640080"/>
            </a:xfrm>
            <a:prstGeom prst="rect">
              <a:avLst/>
            </a:prstGeom>
            <a:solidFill>
              <a:srgbClr val="7A3F24"/>
            </a:solidFill>
            <a:ln w="12700">
              <a:solidFill>
                <a:srgbClr val="7A3F24"/>
              </a:solidFill>
            </a:ln>
          </p:spPr>
          <p:txBody>
            <a:bodyPr rtlCol="0" anchor="ctr"/>
            <a:lstStyle/>
            <a:p>
              <a:pPr algn="ctr"/>
            </a:p>
          </p:txBody>
        </p:sp>
      </p:grpSp>
      <p:sp>
        <p:nvSpPr>
          <p:cNvPr id="15" name="Mark">
            <a:extLst>
              <a:ext uri="{C183D7F6-B498-43B3-948B-1728B52AA6E4}">
                <adec:decorative xmlns:adec="http://schemas.microsoft.com/office/drawing/2017/decorative" val="1"/>
              </a:ext>
            </a:extLst>
          </p:cNvPr>
          <p:cNvSpPr/>
          <p:nvPr/>
        </p:nvSpPr>
        <p:spPr>
          <a:xfrm>
            <a:off x="749808" y="4279392"/>
            <a:ext cx="182880" cy="182880"/>
          </a:xfrm>
          <a:prstGeom prst="ellipse">
            <a:avLst/>
          </a:prstGeom>
          <a:solidFill>
            <a:srgbClr val="C5CCC0"/>
          </a:solidFill>
          <a:ln w="9525">
            <a:solidFill>
              <a:srgbClr val="6B776E"/>
            </a:solidFill>
          </a:ln>
        </p:spPr>
        <p:txBody>
          <a:bodyPr rtlCol="0" anchor="ctr"/>
          <a:lstStyle/>
          <a:p>
            <a:pPr algn="ctr"/>
          </a:p>
        </p:txBody>
      </p:sp>
      <p:sp>
        <p:nvSpPr>
          <p:cNvPr id="16" name="Legend"/>
          <p:cNvSpPr txBox="1"/>
          <p:nvPr/>
        </p:nvSpPr>
        <p:spPr>
          <a:xfrm>
            <a:off x="104241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117 no error</a:t>
            </a:r>
          </a:p>
        </p:txBody>
      </p:sp>
      <p:sp>
        <p:nvSpPr>
          <p:cNvPr id="17" name="Mark">
            <a:extLst>
              <a:ext uri="{C183D7F6-B498-43B3-948B-1728B52AA6E4}">
                <adec:decorative xmlns:adec="http://schemas.microsoft.com/office/drawing/2017/decorative" val="1"/>
              </a:ext>
            </a:extLst>
          </p:cNvPr>
          <p:cNvSpPr/>
          <p:nvPr/>
        </p:nvSpPr>
        <p:spPr>
          <a:xfrm>
            <a:off x="3447288" y="4279392"/>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 name="Legend"/>
          <p:cNvSpPr txBox="1"/>
          <p:nvPr/>
        </p:nvSpPr>
        <p:spPr>
          <a:xfrm>
            <a:off x="373989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41 error, harmless</a:t>
            </a:r>
          </a:p>
        </p:txBody>
      </p:sp>
      <p:sp>
        <p:nvSpPr>
          <p:cNvPr id="19" name="Mark">
            <a:extLst>
              <a:ext uri="{C183D7F6-B498-43B3-948B-1728B52AA6E4}">
                <adec:decorative xmlns:adec="http://schemas.microsoft.com/office/drawing/2017/decorative" val="1"/>
              </a:ext>
            </a:extLst>
          </p:cNvPr>
          <p:cNvSpPr/>
          <p:nvPr/>
        </p:nvSpPr>
        <p:spPr>
          <a:xfrm>
            <a:off x="6144768" y="4279392"/>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20" name="Legend"/>
          <p:cNvSpPr txBox="1"/>
          <p:nvPr/>
        </p:nvSpPr>
        <p:spPr>
          <a:xfrm>
            <a:off x="643737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10 raised, not reached</a:t>
            </a:r>
          </a:p>
        </p:txBody>
      </p:sp>
      <p:sp>
        <p:nvSpPr>
          <p:cNvPr id="21" name="Mark">
            <a:extLst>
              <a:ext uri="{C183D7F6-B498-43B3-948B-1728B52AA6E4}">
                <adec:decorative xmlns:adec="http://schemas.microsoft.com/office/drawing/2017/decorative" val="1"/>
              </a:ext>
            </a:extLst>
          </p:cNvPr>
          <p:cNvSpPr/>
          <p:nvPr/>
        </p:nvSpPr>
        <p:spPr>
          <a:xfrm>
            <a:off x="8810244" y="4247388"/>
            <a:ext cx="246888" cy="246888"/>
          </a:xfrm>
          <a:prstGeom prst="diamond">
            <a:avLst/>
          </a:prstGeom>
          <a:solidFill>
            <a:srgbClr val="7A3F24"/>
          </a:solidFill>
          <a:ln w="9525">
            <a:solidFill>
              <a:srgbClr val="7A3F24"/>
            </a:solidFill>
          </a:ln>
        </p:spPr>
        <p:txBody>
          <a:bodyPr rtlCol="0" anchor="ctr"/>
          <a:lstStyle/>
          <a:p>
            <a:pPr algn="ctr"/>
          </a:p>
        </p:txBody>
      </p:sp>
      <p:sp>
        <p:nvSpPr>
          <p:cNvPr id="22" name="Legend"/>
          <p:cNvSpPr txBox="1"/>
          <p:nvPr/>
        </p:nvSpPr>
        <p:spPr>
          <a:xfrm>
            <a:off x="913485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8 reversed</a:t>
            </a:r>
          </a:p>
        </p:txBody>
      </p:sp>
      <p:sp>
        <p:nvSpPr>
          <p:cNvPr id="23" name="Explanation"/>
          <p:cNvSpPr txBox="1"/>
          <p:nvPr/>
        </p:nvSpPr>
        <p:spPr>
          <a:xfrm>
            <a:off x="731520" y="4892040"/>
            <a:ext cx="10725912" cy="1371600"/>
          </a:xfrm>
          <a:prstGeom prst="rect">
            <a:avLst/>
          </a:prstGeom>
          <a:noFill/>
        </p:spPr>
        <p:txBody>
          <a:bodyPr wrap="square" lIns="0" rIns="0" tIns="0" bIns="0" anchor="t">
            <a:noAutofit/>
          </a:bodyPr>
          <a:lstStyle/>
          <a:p>
            <a:pPr algn="l">
              <a:lnSpc>
                <a:spcPct val="112000"/>
              </a:lnSpc>
              <a:spcAft>
                <a:spcPts val="600"/>
              </a:spcAft>
            </a:pPr>
            <a:r>
              <a:rPr sz="2000" b="1" i="0" lang="en-US">
                <a:solidFill>
                  <a:srgbClr val="22241E"/>
                </a:solidFill>
                <a:latin typeface="Century Schoolbook"/>
              </a:rPr>
              <a:t>Error found or assumed in 49 of 176 (28%): </a:t>
            </a:r>
            <a:r>
              <a:rPr sz="2000" b="0" i="0" lang="en-US">
                <a:solidFill>
                  <a:srgbClr val="22241E"/>
                </a:solidFill>
                <a:latin typeface="Century Schoolbook"/>
              </a:rPr>
              <a:t>41 harmless, 8 reversed.</a:t>
            </a:r>
          </a:p>
          <a:p>
            <a:pPr algn="l">
              <a:lnSpc>
                <a:spcPct val="112000"/>
              </a:lnSpc>
              <a:spcAft>
                <a:spcPts val="0"/>
              </a:spcAft>
            </a:pPr>
            <a:r>
              <a:rPr sz="1800" b="0" i="0" lang="en-US">
                <a:solidFill>
                  <a:srgbClr val="575A4F"/>
                </a:solidFill>
                <a:latin typeface="Century Schoolbook"/>
              </a:rPr>
              <a:t>Where a court held the ruling proper and added an “even if error, harmless” holding, the opinion is coded by its primary holding. This is not the chance a trial ruling is reversed.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The four busiest rule families: 108 opinions, 1 reversal</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4 / 15</a:t>
            </a:r>
          </a:p>
        </p:txBody>
      </p:sp>
      <p:graphicFrame>
        <p:nvGraphicFramePr>
          <p:cNvPr id="6" name="Outcomes in the four busiest rule families" descr="Stacked horizontal bars of opinions by outcome in the four busiest rule families. Character &amp; other acts: 36 opinions, 27 no error, 0 raised not reached, 8 harmless, 1 reversed; Hearsay: 31 opinions, 19 no error, 3 raised not reached, 9 harmless, 0 reversed; Relevance &amp; balancing: 24 opinions, 10 no error, 2 raised not reached, 12 harmless, 0 reversed; Authentication: 17 opinions, 16 no error, 0 raised not reached, 1 harmless, 0 reversed." title="Outcomes in the four busiest rule families"/>
          <p:cNvGraphicFramePr>
            <a:graphicFrameLocks noGrp="1"/>
          </p:cNvGraphicFramePr>
          <p:nvPr/>
        </p:nvGraphicFramePr>
        <p:xfrm>
          <a:off x="640080" y="1783080"/>
          <a:ext cx="7040880" cy="4069080"/>
        </p:xfrm>
        <a:graphic>
          <a:graphicData uri="http://schemas.openxmlformats.org/drawingml/2006/chart">
            <c:chart xmlns:c="http://schemas.openxmlformats.org/drawingml/2006/chart" r:id="rId2"/>
          </a:graphicData>
        </a:graphic>
      </p:graphicFrame>
      <p:sp>
        <p:nvSpPr>
          <p:cNvPr id="7" name="Small segments"/>
          <p:cNvSpPr txBox="1"/>
          <p:nvPr/>
        </p:nvSpPr>
        <p:spPr>
          <a:xfrm>
            <a:off x="731520" y="5925312"/>
            <a:ext cx="6949440" cy="411480"/>
          </a:xfrm>
          <a:prstGeom prst="rect">
            <a:avLst/>
          </a:prstGeom>
          <a:noFill/>
        </p:spPr>
        <p:txBody>
          <a:bodyPr wrap="square" lIns="0" rIns="0" tIns="0" bIns="0" anchor="t">
            <a:noAutofit/>
          </a:bodyPr>
          <a:lstStyle/>
          <a:p>
            <a:pPr algn="l">
              <a:lnSpc>
                <a:spcPct val="105000"/>
              </a:lnSpc>
              <a:spcAft>
                <a:spcPts val="0"/>
              </a:spcAft>
            </a:pPr>
            <a:r>
              <a:rPr sz="1300" b="0" i="0" lang="en-US">
                <a:solidFill>
                  <a:srgbClr val="575A4F"/>
                </a:solidFill>
                <a:latin typeface="Calibri"/>
              </a:rPr>
              <a:t>Segments under 3 carry no label inside the bar: 1 reversed in Character &amp; other acts; 2 raised, not reached in Relevance &amp; balancing; 1 harmless in Authentication.</a:t>
            </a:r>
          </a:p>
        </p:txBody>
      </p:sp>
      <p:sp>
        <p:nvSpPr>
          <p:cNvPr id="8" name="Panel">
            <a:extLst>
              <a:ext uri="{C183D7F6-B498-43B3-948B-1728B52AA6E4}">
                <adec:decorative xmlns:adec="http://schemas.microsoft.com/office/drawing/2017/decorative" val="1"/>
              </a:ext>
            </a:extLst>
          </p:cNvPr>
          <p:cNvSpPr/>
          <p:nvPr/>
        </p:nvSpPr>
        <p:spPr>
          <a:xfrm>
            <a:off x="8001000" y="1828800"/>
            <a:ext cx="3456432" cy="4343400"/>
          </a:xfrm>
          <a:prstGeom prst="roundRect">
            <a:avLst>
              <a:gd name="adj" fmla="val 2116"/>
            </a:avLst>
          </a:prstGeom>
          <a:solidFill>
            <a:srgbClr val="F8F5EC"/>
          </a:solidFill>
          <a:ln w="9525">
            <a:solidFill>
              <a:srgbClr val="D7D1C1"/>
            </a:solidFill>
          </a:ln>
        </p:spPr>
        <p:txBody>
          <a:bodyPr rtlCol="0" anchor="ctr"/>
          <a:lstStyle/>
          <a:p>
            <a:pPr algn="ctr"/>
          </a:p>
        </p:txBody>
      </p:sp>
      <p:sp>
        <p:nvSpPr>
          <p:cNvPr id="9" name="Reasons"/>
          <p:cNvSpPr txBox="1"/>
          <p:nvPr/>
        </p:nvSpPr>
        <p:spPr>
          <a:xfrm>
            <a:off x="8229600" y="1965960"/>
            <a:ext cx="3017520" cy="411480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7A3F24"/>
                </a:solidFill>
                <a:latin typeface="Calibri"/>
              </a:rPr>
              <a:t>Why they hold</a:t>
            </a:r>
          </a:p>
          <a:p>
            <a:pPr algn="l">
              <a:lnSpc>
                <a:spcPct val="110000"/>
              </a:lnSpc>
              <a:spcAft>
                <a:spcPts val="800"/>
              </a:spcAft>
            </a:pPr>
            <a:r>
              <a:rPr sz="1700" b="1" i="0" lang="en-US">
                <a:solidFill>
                  <a:srgbClr val="22241E"/>
                </a:solidFill>
                <a:latin typeface="Century Schoolbook"/>
              </a:rPr>
              <a:t>Wide discretion. </a:t>
            </a:r>
            <a:r>
              <a:rPr sz="1700" b="0" i="0" lang="en-US">
                <a:solidFill>
                  <a:srgbClr val="22241E"/>
                </a:solidFill>
                <a:latin typeface="Century Schoolbook"/>
              </a:rPr>
              <a:t>Trial courts get room on balancing and foundation.</a:t>
            </a:r>
          </a:p>
          <a:p>
            <a:pPr algn="l">
              <a:lnSpc>
                <a:spcPct val="110000"/>
              </a:lnSpc>
              <a:spcAft>
                <a:spcPts val="800"/>
              </a:spcAft>
            </a:pPr>
            <a:r>
              <a:rPr sz="1700" b="1" i="0" lang="en-US">
                <a:solidFill>
                  <a:srgbClr val="22241E"/>
                </a:solidFill>
                <a:latin typeface="Century Schoolbook"/>
              </a:rPr>
              <a:t>Assume error, then affirm. </a:t>
            </a:r>
            <a:r>
              <a:rPr sz="1700" b="0" i="0" lang="en-US">
                <a:solidFill>
                  <a:srgbClr val="22241E"/>
                </a:solidFill>
                <a:latin typeface="Century Schoolbook"/>
              </a:rPr>
              <a:t>Courts often skip the merits and go to prejudice.</a:t>
            </a:r>
          </a:p>
          <a:p>
            <a:pPr algn="l">
              <a:lnSpc>
                <a:spcPct val="110000"/>
              </a:lnSpc>
              <a:spcAft>
                <a:spcPts val="800"/>
              </a:spcAft>
            </a:pPr>
            <a:r>
              <a:rPr sz="1700" b="1" i="0" lang="en-US">
                <a:solidFill>
                  <a:srgbClr val="22241E"/>
                </a:solidFill>
                <a:latin typeface="Century Schoolbook"/>
              </a:rPr>
              <a:t>Same facts elsewhere. </a:t>
            </a:r>
            <a:r>
              <a:rPr sz="1700" b="0" i="0" lang="en-US">
                <a:solidFill>
                  <a:srgbClr val="22241E"/>
                </a:solidFill>
                <a:latin typeface="Century Schoolbook"/>
              </a:rPr>
              <a:t>Cumulative evidence rarely changes the result.</a:t>
            </a:r>
          </a:p>
          <a:p>
            <a:pPr algn="l">
              <a:lnSpc>
                <a:spcPct val="110000"/>
              </a:lnSpc>
              <a:spcAft>
                <a:spcPts val="0"/>
              </a:spcAft>
            </a:pPr>
            <a:r>
              <a:rPr sz="1400" b="0" i="1" lang="en-US">
                <a:solidFill>
                  <a:srgbClr val="575A4F"/>
                </a:solidFill>
                <a:latin typeface="Calibri"/>
              </a:rPr>
              <a:t>Teaching reading of the opinions, not a coded finding.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Reversals sit in small cells, so these are counts, not rates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5 / 15</a:t>
            </a:r>
          </a:p>
        </p:txBody>
      </p:sp>
      <p:sp>
        <p:nvSpPr>
          <p:cNvPr id="6" name="Panel">
            <a:extLst>
              <a:ext uri="{C183D7F6-B498-43B3-948B-1728B52AA6E4}">
                <adec:decorative xmlns:adec="http://schemas.microsoft.com/office/drawing/2017/decorative" val="1"/>
              </a:ext>
            </a:extLst>
          </p:cNvPr>
          <p:cNvSpPr/>
          <p:nvPr/>
        </p:nvSpPr>
        <p:spPr>
          <a:xfrm>
            <a:off x="731520" y="1783080"/>
            <a:ext cx="3438144" cy="1627632"/>
          </a:xfrm>
          <a:prstGeom prst="roundRect">
            <a:avLst>
              <a:gd name="adj" fmla="val 3370"/>
            </a:avLst>
          </a:prstGeom>
          <a:solidFill>
            <a:srgbClr val="F8F5EC"/>
          </a:solidFill>
          <a:ln w="9525">
            <a:solidFill>
              <a:srgbClr val="D7D1C1"/>
            </a:solidFill>
          </a:ln>
        </p:spPr>
        <p:txBody>
          <a:bodyPr rtlCol="0" anchor="ctr"/>
          <a:lstStyle/>
          <a:p>
            <a:pPr algn="ctr"/>
          </a:p>
        </p:txBody>
      </p:sp>
      <p:sp>
        <p:nvSpPr>
          <p:cNvPr id="7" name="Count"/>
          <p:cNvSpPr txBox="1"/>
          <p:nvPr/>
        </p:nvSpPr>
        <p:spPr>
          <a:xfrm>
            <a:off x="960120" y="1874520"/>
            <a:ext cx="2980944" cy="73152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7A3F24"/>
                </a:solidFill>
                <a:latin typeface="Century Schoolbook"/>
              </a:rPr>
              <a:t>1 of 11</a:t>
            </a:r>
          </a:p>
        </p:txBody>
      </p:sp>
      <p:sp>
        <p:nvSpPr>
          <p:cNvPr id="8" name="Family"/>
          <p:cNvSpPr txBox="1"/>
          <p:nvPr/>
        </p:nvSpPr>
        <p:spPr>
          <a:xfrm>
            <a:off x="960120" y="2651760"/>
            <a:ext cx="2980944" cy="365760"/>
          </a:xfrm>
          <a:prstGeom prst="rect">
            <a:avLst/>
          </a:prstGeom>
          <a:noFill/>
        </p:spPr>
        <p:txBody>
          <a:bodyPr wrap="square" lIns="0" rIns="0" tIns="0" bIns="0" anchor="t">
            <a:noAutofit/>
          </a:bodyPr>
          <a:lstStyle/>
          <a:p>
            <a:pPr algn="l">
              <a:lnSpc>
                <a:spcPct val="100000"/>
              </a:lnSpc>
              <a:spcAft>
                <a:spcPts val="0"/>
              </a:spcAft>
            </a:pPr>
            <a:r>
              <a:rPr sz="1700" b="1" i="0" lang="en-US">
                <a:solidFill>
                  <a:srgbClr val="22241E"/>
                </a:solidFill>
                <a:latin typeface="Century Schoolbook"/>
              </a:rPr>
              <a:t>Vouching (704(b))</a:t>
            </a:r>
          </a:p>
        </p:txBody>
      </p:sp>
      <p:sp>
        <p:nvSpPr>
          <p:cNvPr id="9" name="Case"/>
          <p:cNvSpPr txBox="1"/>
          <p:nvPr/>
        </p:nvSpPr>
        <p:spPr>
          <a:xfrm>
            <a:off x="960120" y="3044952"/>
            <a:ext cx="2980944"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Neace</a:t>
            </a:r>
          </a:p>
        </p:txBody>
      </p:sp>
      <p:sp>
        <p:nvSpPr>
          <p:cNvPr id="10" name="Panel">
            <a:extLst>
              <a:ext uri="{C183D7F6-B498-43B3-948B-1728B52AA6E4}">
                <adec:decorative xmlns:adec="http://schemas.microsoft.com/office/drawing/2017/decorative" val="1"/>
              </a:ext>
            </a:extLst>
          </p:cNvPr>
          <p:cNvSpPr/>
          <p:nvPr/>
        </p:nvSpPr>
        <p:spPr>
          <a:xfrm>
            <a:off x="4352544" y="1783080"/>
            <a:ext cx="3438144" cy="1627632"/>
          </a:xfrm>
          <a:prstGeom prst="roundRect">
            <a:avLst>
              <a:gd name="adj" fmla="val 3370"/>
            </a:avLst>
          </a:prstGeom>
          <a:solidFill>
            <a:srgbClr val="F8F5EC"/>
          </a:solidFill>
          <a:ln w="9525">
            <a:solidFill>
              <a:srgbClr val="D7D1C1"/>
            </a:solidFill>
          </a:ln>
        </p:spPr>
        <p:txBody>
          <a:bodyPr rtlCol="0" anchor="ctr"/>
          <a:lstStyle/>
          <a:p>
            <a:pPr algn="ctr"/>
          </a:p>
        </p:txBody>
      </p:sp>
      <p:sp>
        <p:nvSpPr>
          <p:cNvPr id="11" name="Count"/>
          <p:cNvSpPr txBox="1"/>
          <p:nvPr/>
        </p:nvSpPr>
        <p:spPr>
          <a:xfrm>
            <a:off x="4581144" y="1874520"/>
            <a:ext cx="2980944" cy="73152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7A3F24"/>
                </a:solidFill>
                <a:latin typeface="Century Schoolbook"/>
              </a:rPr>
              <a:t>1 of 5</a:t>
            </a:r>
          </a:p>
        </p:txBody>
      </p:sp>
      <p:sp>
        <p:nvSpPr>
          <p:cNvPr id="12" name="Family"/>
          <p:cNvSpPr txBox="1"/>
          <p:nvPr/>
        </p:nvSpPr>
        <p:spPr>
          <a:xfrm>
            <a:off x="4581144" y="2651760"/>
            <a:ext cx="2980944" cy="365760"/>
          </a:xfrm>
          <a:prstGeom prst="rect">
            <a:avLst/>
          </a:prstGeom>
          <a:noFill/>
        </p:spPr>
        <p:txBody>
          <a:bodyPr wrap="square" lIns="0" rIns="0" tIns="0" bIns="0" anchor="t">
            <a:noAutofit/>
          </a:bodyPr>
          <a:lstStyle/>
          <a:p>
            <a:pPr algn="l">
              <a:lnSpc>
                <a:spcPct val="100000"/>
              </a:lnSpc>
              <a:spcAft>
                <a:spcPts val="0"/>
              </a:spcAft>
            </a:pPr>
            <a:r>
              <a:rPr sz="1700" b="1" i="0" lang="en-US">
                <a:solidFill>
                  <a:srgbClr val="22241E"/>
                </a:solidFill>
                <a:latin typeface="Century Schoolbook"/>
              </a:rPr>
              <a:t>Rape shield (412)</a:t>
            </a:r>
          </a:p>
        </p:txBody>
      </p:sp>
      <p:sp>
        <p:nvSpPr>
          <p:cNvPr id="13" name="Case"/>
          <p:cNvSpPr txBox="1"/>
          <p:nvPr/>
        </p:nvSpPr>
        <p:spPr>
          <a:xfrm>
            <a:off x="4581144" y="3044952"/>
            <a:ext cx="2980944"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Watson</a:t>
            </a:r>
          </a:p>
        </p:txBody>
      </p:sp>
      <p:sp>
        <p:nvSpPr>
          <p:cNvPr id="14" name="Panel">
            <a:extLst>
              <a:ext uri="{C183D7F6-B498-43B3-948B-1728B52AA6E4}">
                <adec:decorative xmlns:adec="http://schemas.microsoft.com/office/drawing/2017/decorative" val="1"/>
              </a:ext>
            </a:extLst>
          </p:cNvPr>
          <p:cNvSpPr/>
          <p:nvPr/>
        </p:nvSpPr>
        <p:spPr>
          <a:xfrm>
            <a:off x="7973568" y="1783080"/>
            <a:ext cx="3438144" cy="1627632"/>
          </a:xfrm>
          <a:prstGeom prst="roundRect">
            <a:avLst>
              <a:gd name="adj" fmla="val 3370"/>
            </a:avLst>
          </a:prstGeom>
          <a:solidFill>
            <a:srgbClr val="F8F5EC"/>
          </a:solidFill>
          <a:ln w="9525">
            <a:solidFill>
              <a:srgbClr val="D7D1C1"/>
            </a:solidFill>
          </a:ln>
        </p:spPr>
        <p:txBody>
          <a:bodyPr rtlCol="0" anchor="ctr"/>
          <a:lstStyle/>
          <a:p>
            <a:pPr algn="ctr"/>
          </a:p>
        </p:txBody>
      </p:sp>
      <p:sp>
        <p:nvSpPr>
          <p:cNvPr id="15" name="Count"/>
          <p:cNvSpPr txBox="1"/>
          <p:nvPr/>
        </p:nvSpPr>
        <p:spPr>
          <a:xfrm>
            <a:off x="8202168" y="1874520"/>
            <a:ext cx="2980944" cy="73152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7A3F24"/>
                </a:solidFill>
                <a:latin typeface="Century Schoolbook"/>
              </a:rPr>
              <a:t>1 of 6</a:t>
            </a:r>
          </a:p>
        </p:txBody>
      </p:sp>
      <p:sp>
        <p:nvSpPr>
          <p:cNvPr id="16" name="Family"/>
          <p:cNvSpPr txBox="1"/>
          <p:nvPr/>
        </p:nvSpPr>
        <p:spPr>
          <a:xfrm>
            <a:off x="8202168" y="2651760"/>
            <a:ext cx="2980944" cy="365760"/>
          </a:xfrm>
          <a:prstGeom prst="rect">
            <a:avLst/>
          </a:prstGeom>
          <a:noFill/>
        </p:spPr>
        <p:txBody>
          <a:bodyPr wrap="square" lIns="0" rIns="0" tIns="0" bIns="0" anchor="t">
            <a:noAutofit/>
          </a:bodyPr>
          <a:lstStyle/>
          <a:p>
            <a:pPr algn="l">
              <a:lnSpc>
                <a:spcPct val="100000"/>
              </a:lnSpc>
              <a:spcAft>
                <a:spcPts val="0"/>
              </a:spcAft>
            </a:pPr>
            <a:r>
              <a:rPr sz="1700" b="1" i="0" lang="en-US">
                <a:solidFill>
                  <a:srgbClr val="22241E"/>
                </a:solidFill>
                <a:latin typeface="Century Schoolbook"/>
              </a:rPr>
              <a:t>Confrontation Clause</a:t>
            </a:r>
          </a:p>
        </p:txBody>
      </p:sp>
      <p:sp>
        <p:nvSpPr>
          <p:cNvPr id="17" name="Case"/>
          <p:cNvSpPr txBox="1"/>
          <p:nvPr/>
        </p:nvSpPr>
        <p:spPr>
          <a:xfrm>
            <a:off x="8202168" y="3044952"/>
            <a:ext cx="2980944"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Taylor (Supreme Court)</a:t>
            </a:r>
          </a:p>
        </p:txBody>
      </p:sp>
      <p:sp>
        <p:nvSpPr>
          <p:cNvPr id="18" name="Panel">
            <a:extLst>
              <a:ext uri="{C183D7F6-B498-43B3-948B-1728B52AA6E4}">
                <adec:decorative xmlns:adec="http://schemas.microsoft.com/office/drawing/2017/decorative" val="1"/>
              </a:ext>
            </a:extLst>
          </p:cNvPr>
          <p:cNvSpPr/>
          <p:nvPr/>
        </p:nvSpPr>
        <p:spPr>
          <a:xfrm>
            <a:off x="731520" y="3593592"/>
            <a:ext cx="3438144" cy="1627632"/>
          </a:xfrm>
          <a:prstGeom prst="roundRect">
            <a:avLst>
              <a:gd name="adj" fmla="val 3370"/>
            </a:avLst>
          </a:prstGeom>
          <a:solidFill>
            <a:srgbClr val="F8F5EC"/>
          </a:solidFill>
          <a:ln w="9525">
            <a:solidFill>
              <a:srgbClr val="D7D1C1"/>
            </a:solidFill>
          </a:ln>
        </p:spPr>
        <p:txBody>
          <a:bodyPr rtlCol="0" anchor="ctr"/>
          <a:lstStyle/>
          <a:p>
            <a:pPr algn="ctr"/>
          </a:p>
        </p:txBody>
      </p:sp>
      <p:sp>
        <p:nvSpPr>
          <p:cNvPr id="19" name="Count"/>
          <p:cNvSpPr txBox="1"/>
          <p:nvPr/>
        </p:nvSpPr>
        <p:spPr>
          <a:xfrm>
            <a:off x="960120" y="3685032"/>
            <a:ext cx="2980944" cy="73152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7A3F24"/>
                </a:solidFill>
                <a:latin typeface="Century Schoolbook"/>
              </a:rPr>
              <a:t>1 of 1</a:t>
            </a:r>
          </a:p>
        </p:txBody>
      </p:sp>
      <p:sp>
        <p:nvSpPr>
          <p:cNvPr id="20" name="Family"/>
          <p:cNvSpPr txBox="1"/>
          <p:nvPr/>
        </p:nvSpPr>
        <p:spPr>
          <a:xfrm>
            <a:off x="960120" y="4462272"/>
            <a:ext cx="2980944" cy="365760"/>
          </a:xfrm>
          <a:prstGeom prst="rect">
            <a:avLst/>
          </a:prstGeom>
          <a:noFill/>
        </p:spPr>
        <p:txBody>
          <a:bodyPr wrap="square" lIns="0" rIns="0" tIns="0" bIns="0" anchor="t">
            <a:noAutofit/>
          </a:bodyPr>
          <a:lstStyle/>
          <a:p>
            <a:pPr algn="l">
              <a:lnSpc>
                <a:spcPct val="100000"/>
              </a:lnSpc>
              <a:spcAft>
                <a:spcPts val="0"/>
              </a:spcAft>
            </a:pPr>
            <a:r>
              <a:rPr sz="1700" b="1" i="0" lang="en-US">
                <a:solidFill>
                  <a:srgbClr val="22241E"/>
                </a:solidFill>
                <a:latin typeface="Century Schoolbook"/>
              </a:rPr>
              <a:t>Hearsay declarant (806)</a:t>
            </a:r>
          </a:p>
        </p:txBody>
      </p:sp>
      <p:sp>
        <p:nvSpPr>
          <p:cNvPr id="21" name="Case"/>
          <p:cNvSpPr txBox="1"/>
          <p:nvPr/>
        </p:nvSpPr>
        <p:spPr>
          <a:xfrm>
            <a:off x="960120" y="4855464"/>
            <a:ext cx="2980944"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McCoy</a:t>
            </a:r>
          </a:p>
        </p:txBody>
      </p:sp>
      <p:sp>
        <p:nvSpPr>
          <p:cNvPr id="22" name="Panel">
            <a:extLst>
              <a:ext uri="{C183D7F6-B498-43B3-948B-1728B52AA6E4}">
                <adec:decorative xmlns:adec="http://schemas.microsoft.com/office/drawing/2017/decorative" val="1"/>
              </a:ext>
            </a:extLst>
          </p:cNvPr>
          <p:cNvSpPr/>
          <p:nvPr/>
        </p:nvSpPr>
        <p:spPr>
          <a:xfrm>
            <a:off x="4352544" y="3593592"/>
            <a:ext cx="3438144" cy="1627632"/>
          </a:xfrm>
          <a:prstGeom prst="roundRect">
            <a:avLst>
              <a:gd name="adj" fmla="val 3370"/>
            </a:avLst>
          </a:prstGeom>
          <a:solidFill>
            <a:srgbClr val="F8F5EC"/>
          </a:solidFill>
          <a:ln w="9525">
            <a:solidFill>
              <a:srgbClr val="D7D1C1"/>
            </a:solidFill>
          </a:ln>
        </p:spPr>
        <p:txBody>
          <a:bodyPr rtlCol="0" anchor="ctr"/>
          <a:lstStyle/>
          <a:p>
            <a:pPr algn="ctr"/>
          </a:p>
        </p:txBody>
      </p:sp>
      <p:sp>
        <p:nvSpPr>
          <p:cNvPr id="23" name="Count"/>
          <p:cNvSpPr txBox="1"/>
          <p:nvPr/>
        </p:nvSpPr>
        <p:spPr>
          <a:xfrm>
            <a:off x="4581144" y="3685032"/>
            <a:ext cx="2980944" cy="73152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7A3F24"/>
                </a:solidFill>
                <a:latin typeface="Century Schoolbook"/>
              </a:rPr>
              <a:t>1 of 2</a:t>
            </a:r>
          </a:p>
        </p:txBody>
      </p:sp>
      <p:sp>
        <p:nvSpPr>
          <p:cNvPr id="24" name="Family"/>
          <p:cNvSpPr txBox="1"/>
          <p:nvPr/>
        </p:nvSpPr>
        <p:spPr>
          <a:xfrm>
            <a:off x="4581144" y="4462272"/>
            <a:ext cx="2980944" cy="365760"/>
          </a:xfrm>
          <a:prstGeom prst="rect">
            <a:avLst/>
          </a:prstGeom>
          <a:noFill/>
        </p:spPr>
        <p:txBody>
          <a:bodyPr wrap="square" lIns="0" rIns="0" tIns="0" bIns="0" anchor="t">
            <a:noAutofit/>
          </a:bodyPr>
          <a:lstStyle/>
          <a:p>
            <a:pPr algn="l">
              <a:lnSpc>
                <a:spcPct val="100000"/>
              </a:lnSpc>
              <a:spcAft>
                <a:spcPts val="0"/>
              </a:spcAft>
            </a:pPr>
            <a:r>
              <a:rPr sz="1700" b="1" i="0" lang="en-US">
                <a:solidFill>
                  <a:srgbClr val="22241E"/>
                </a:solidFill>
                <a:latin typeface="Century Schoolbook"/>
              </a:rPr>
              <a:t>Compromise offers (408)</a:t>
            </a:r>
          </a:p>
        </p:txBody>
      </p:sp>
      <p:sp>
        <p:nvSpPr>
          <p:cNvPr id="25" name="Case"/>
          <p:cNvSpPr txBox="1"/>
          <p:nvPr/>
        </p:nvSpPr>
        <p:spPr>
          <a:xfrm>
            <a:off x="4581144" y="4855464"/>
            <a:ext cx="2980944"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Boehm (memorandum)</a:t>
            </a:r>
          </a:p>
        </p:txBody>
      </p:sp>
      <p:sp>
        <p:nvSpPr>
          <p:cNvPr id="26" name="Panel">
            <a:extLst>
              <a:ext uri="{C183D7F6-B498-43B3-948B-1728B52AA6E4}">
                <adec:decorative xmlns:adec="http://schemas.microsoft.com/office/drawing/2017/decorative" val="1"/>
              </a:ext>
            </a:extLst>
          </p:cNvPr>
          <p:cNvSpPr/>
          <p:nvPr/>
        </p:nvSpPr>
        <p:spPr>
          <a:xfrm>
            <a:off x="7973568" y="3593592"/>
            <a:ext cx="3438144" cy="1627632"/>
          </a:xfrm>
          <a:prstGeom prst="roundRect">
            <a:avLst>
              <a:gd name="adj" fmla="val 3370"/>
            </a:avLst>
          </a:prstGeom>
          <a:solidFill>
            <a:srgbClr val="F8F5EC"/>
          </a:solidFill>
          <a:ln w="9525">
            <a:solidFill>
              <a:srgbClr val="D7D1C1"/>
            </a:solidFill>
          </a:ln>
        </p:spPr>
        <p:txBody>
          <a:bodyPr rtlCol="0" anchor="ctr"/>
          <a:lstStyle/>
          <a:p>
            <a:pPr algn="ctr"/>
          </a:p>
        </p:txBody>
      </p:sp>
      <p:sp>
        <p:nvSpPr>
          <p:cNvPr id="27" name="Count"/>
          <p:cNvSpPr txBox="1"/>
          <p:nvPr/>
        </p:nvSpPr>
        <p:spPr>
          <a:xfrm>
            <a:off x="8202168" y="3685032"/>
            <a:ext cx="2980944" cy="73152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7A3F24"/>
                </a:solidFill>
                <a:latin typeface="Century Schoolbook"/>
              </a:rPr>
              <a:t>1 of 1</a:t>
            </a:r>
          </a:p>
        </p:txBody>
      </p:sp>
      <p:sp>
        <p:nvSpPr>
          <p:cNvPr id="28" name="Family"/>
          <p:cNvSpPr txBox="1"/>
          <p:nvPr/>
        </p:nvSpPr>
        <p:spPr>
          <a:xfrm>
            <a:off x="8202168" y="4462272"/>
            <a:ext cx="2980944" cy="365760"/>
          </a:xfrm>
          <a:prstGeom prst="rect">
            <a:avLst/>
          </a:prstGeom>
          <a:noFill/>
        </p:spPr>
        <p:txBody>
          <a:bodyPr wrap="square" lIns="0" rIns="0" tIns="0" bIns="0" anchor="t">
            <a:noAutofit/>
          </a:bodyPr>
          <a:lstStyle/>
          <a:p>
            <a:pPr algn="l">
              <a:lnSpc>
                <a:spcPct val="100000"/>
              </a:lnSpc>
              <a:spcAft>
                <a:spcPts val="0"/>
              </a:spcAft>
            </a:pPr>
            <a:r>
              <a:rPr sz="1700" b="1" i="0" lang="en-US">
                <a:solidFill>
                  <a:srgbClr val="22241E"/>
                </a:solidFill>
                <a:latin typeface="Century Schoolbook"/>
              </a:rPr>
              <a:t>Judicial notice (201)</a:t>
            </a:r>
          </a:p>
        </p:txBody>
      </p:sp>
      <p:sp>
        <p:nvSpPr>
          <p:cNvPr id="29" name="Case"/>
          <p:cNvSpPr txBox="1"/>
          <p:nvPr/>
        </p:nvSpPr>
        <p:spPr>
          <a:xfrm>
            <a:off x="8202168" y="4855464"/>
            <a:ext cx="2980944"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Matter of E.K.</a:t>
            </a:r>
          </a:p>
        </p:txBody>
      </p:sp>
      <p:sp>
        <p:nvSpPr>
          <p:cNvPr id="30" name="Reading"/>
          <p:cNvSpPr txBox="1"/>
          <p:nvPr/>
        </p:nvSpPr>
        <p:spPr>
          <a:xfrm>
            <a:off x="731520" y="5349240"/>
            <a:ext cx="10725912" cy="1005840"/>
          </a:xfrm>
          <a:prstGeom prst="rect">
            <a:avLst/>
          </a:prstGeom>
          <a:noFill/>
        </p:spPr>
        <p:txBody>
          <a:bodyPr wrap="square" lIns="0" rIns="0" tIns="0" bIns="0" anchor="t">
            <a:noAutofit/>
          </a:bodyPr>
          <a:lstStyle/>
          <a:p>
            <a:pPr algn="l">
              <a:lnSpc>
                <a:spcPct val="110000"/>
              </a:lnSpc>
              <a:spcAft>
                <a:spcPts val="500"/>
              </a:spcAft>
            </a:pPr>
            <a:r>
              <a:rPr sz="1900" b="0" i="0" lang="en-US">
                <a:solidFill>
                  <a:srgbClr val="22241E"/>
                </a:solidFill>
                <a:latin typeface="Century Schoolbook"/>
              </a:rPr>
              <a:t>Credibility was central in four of the eight (Neace, Morgan, Watson, McCoy): a reading of the notes, not a coded finding.</a:t>
            </a:r>
          </a:p>
          <a:p>
            <a:pPr algn="l">
              <a:lnSpc>
                <a:spcPct val="110000"/>
              </a:lnSpc>
              <a:spcAft>
                <a:spcPts val="0"/>
              </a:spcAft>
            </a:pPr>
            <a:r>
              <a:rPr sz="1500" b="0" i="0" lang="en-US">
                <a:solidFill>
                  <a:srgbClr val="575A4F"/>
                </a:solidFill>
                <a:latin typeface="Calibri"/>
              </a:rPr>
              <a:t>Fischer is coded under the notice-and-demand statute (Other), not Confrontation. Each cell holds one to eleven opinions.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Six reversals let evidence in: judicial notice, confrontation and a statute</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6 / 15</a:t>
            </a:r>
          </a:p>
        </p:txBody>
      </p:sp>
      <p:sp>
        <p:nvSpPr>
          <p:cNvPr id="6" name="Panel">
            <a:extLst>
              <a:ext uri="{C183D7F6-B498-43B3-948B-1728B52AA6E4}">
                <adec:decorative xmlns:adec="http://schemas.microsoft.com/office/drawing/2017/decorative" val="1"/>
              </a:ext>
            </a:extLst>
          </p:cNvPr>
          <p:cNvSpPr/>
          <p:nvPr/>
        </p:nvSpPr>
        <p:spPr>
          <a:xfrm>
            <a:off x="731520"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7" name="Rule"/>
          <p:cNvSpPr txBox="1"/>
          <p:nvPr/>
        </p:nvSpPr>
        <p:spPr>
          <a:xfrm>
            <a:off x="914400" y="1911096"/>
            <a:ext cx="2203704"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201</a:t>
            </a:r>
          </a:p>
        </p:txBody>
      </p:sp>
      <p:sp>
        <p:nvSpPr>
          <p:cNvPr id="8" name="Panel">
            <a:extLst>
              <a:ext uri="{C183D7F6-B498-43B3-948B-1728B52AA6E4}">
                <adec:decorative xmlns:adec="http://schemas.microsoft.com/office/drawing/2017/decorative" val="1"/>
              </a:ext>
            </a:extLst>
          </p:cNvPr>
          <p:cNvSpPr/>
          <p:nvPr/>
        </p:nvSpPr>
        <p:spPr>
          <a:xfrm>
            <a:off x="3118104" y="1911096"/>
            <a:ext cx="868680" cy="256032"/>
          </a:xfrm>
          <a:prstGeom prst="roundRect">
            <a:avLst>
              <a:gd name="adj" fmla="val 50000"/>
            </a:avLst>
          </a:prstGeom>
          <a:solidFill>
            <a:srgbClr val="1E4030"/>
          </a:solidFill>
          <a:ln>
            <a:noFill/>
          </a:ln>
        </p:spPr>
        <p:txBody>
          <a:bodyPr rtlCol="0" anchor="ctr"/>
          <a:lstStyle/>
          <a:p>
            <a:pPr algn="ctr"/>
          </a:p>
        </p:txBody>
      </p:sp>
      <p:sp>
        <p:nvSpPr>
          <p:cNvPr id="9" name="Direction"/>
          <p:cNvSpPr txBox="1"/>
          <p:nvPr/>
        </p:nvSpPr>
        <p:spPr>
          <a:xfrm>
            <a:off x="3118104"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0" name="Case"/>
          <p:cNvSpPr txBox="1"/>
          <p:nvPr/>
        </p:nvSpPr>
        <p:spPr>
          <a:xfrm>
            <a:off x="932688" y="2286000"/>
            <a:ext cx="3035808" cy="777240"/>
          </a:xfrm>
          <a:prstGeom prst="rect">
            <a:avLst/>
          </a:prstGeom>
          <a:noFill/>
        </p:spPr>
        <p:txBody>
          <a:bodyPr wrap="square" lIns="0" rIns="0" tIns="0" bIns="0" anchor="t">
            <a:noAutofit/>
          </a:bodyPr>
          <a:lstStyle/>
          <a:p>
            <a:pPr algn="l">
              <a:lnSpc>
                <a:spcPct val="100000"/>
              </a:lnSpc>
              <a:spcAft>
                <a:spcPts val="0"/>
              </a:spcAft>
            </a:pPr>
            <a:r>
              <a:rPr sz="2200" b="1" i="0" lang="en-US">
                <a:solidFill>
                  <a:srgbClr val="22241E"/>
                </a:solidFill>
                <a:latin typeface="Century Schoolbook"/>
              </a:rPr>
              <a:t>Matter of E.K.</a:t>
            </a:r>
          </a:p>
        </p:txBody>
      </p:sp>
      <p:sp>
        <p:nvSpPr>
          <p:cNvPr id="11" name="Date and docket"/>
          <p:cNvSpPr txBox="1"/>
          <p:nvPr/>
        </p:nvSpPr>
        <p:spPr>
          <a:xfrm>
            <a:off x="932688" y="3063240"/>
            <a:ext cx="3035808"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Oct. 16, 2025  ·  No. 25A-JC-703</a:t>
            </a:r>
          </a:p>
        </p:txBody>
      </p:sp>
      <p:cxnSp>
        <p:nvCxnSpPr>
          <p:cNvPr id="12" name="Rule">
            <a:extLst>
              <a:ext uri="{C183D7F6-B498-43B3-948B-1728B52AA6E4}">
                <adec:decorative xmlns:adec="http://schemas.microsoft.com/office/drawing/2017/decorative" val="1"/>
              </a:ext>
            </a:extLst>
          </p:cNvPr>
          <p:cNvCxnSpPr/>
          <p:nvPr/>
        </p:nvCxnSpPr>
        <p:spPr>
          <a:xfrm>
            <a:off x="932688" y="3429000"/>
            <a:ext cx="3035808" cy="0"/>
          </a:xfrm>
          <a:prstGeom prst="line">
            <a:avLst/>
          </a:prstGeom>
          <a:ln w="9525">
            <a:solidFill>
              <a:srgbClr val="D7D1C1"/>
            </a:solidFill>
          </a:ln>
        </p:spPr>
      </p:cxnSp>
      <p:sp>
        <p:nvSpPr>
          <p:cNvPr id="13" name="Holding"/>
          <p:cNvSpPr txBox="1"/>
          <p:nvPr/>
        </p:nvSpPr>
        <p:spPr>
          <a:xfrm>
            <a:off x="932688" y="3566160"/>
            <a:ext cx="3035808" cy="2560320"/>
          </a:xfrm>
          <a:prstGeom prst="rect">
            <a:avLst/>
          </a:prstGeom>
          <a:noFill/>
        </p:spPr>
        <p:txBody>
          <a:bodyPr wrap="square" lIns="0" rIns="0" tIns="0" bIns="0" anchor="t">
            <a:noAutofit/>
          </a:bodyPr>
          <a:lstStyle/>
          <a:p>
            <a:pPr algn="l">
              <a:lnSpc>
                <a:spcPct val="110000"/>
              </a:lnSpc>
              <a:spcAft>
                <a:spcPts val="0"/>
              </a:spcAft>
            </a:pPr>
            <a:r>
              <a:rPr sz="1600" b="0" i="0" lang="en-US">
                <a:solidFill>
                  <a:srgbClr val="22241E"/>
                </a:solidFill>
                <a:latin typeface="Century Schoolbook"/>
              </a:rPr>
              <a:t>The court took judicial notice of substantive facts (drug-screen results) in a CHINS case. The finding was reversed.</a:t>
            </a:r>
          </a:p>
        </p:txBody>
      </p:sp>
      <p:sp>
        <p:nvSpPr>
          <p:cNvPr id="14" name="Panel">
            <a:extLst>
              <a:ext uri="{C183D7F6-B498-43B3-948B-1728B52AA6E4}">
                <adec:decorative xmlns:adec="http://schemas.microsoft.com/office/drawing/2017/decorative" val="1"/>
              </a:ext>
            </a:extLst>
          </p:cNvPr>
          <p:cNvSpPr/>
          <p:nvPr/>
        </p:nvSpPr>
        <p:spPr>
          <a:xfrm>
            <a:off x="4375404"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15" name="Rule"/>
          <p:cNvSpPr txBox="1"/>
          <p:nvPr/>
        </p:nvSpPr>
        <p:spPr>
          <a:xfrm>
            <a:off x="4558284" y="1911096"/>
            <a:ext cx="2203704"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CONFRONTATION</a:t>
            </a:r>
          </a:p>
        </p:txBody>
      </p:sp>
      <p:sp>
        <p:nvSpPr>
          <p:cNvPr id="16" name="Panel">
            <a:extLst>
              <a:ext uri="{C183D7F6-B498-43B3-948B-1728B52AA6E4}">
                <adec:decorative xmlns:adec="http://schemas.microsoft.com/office/drawing/2017/decorative" val="1"/>
              </a:ext>
            </a:extLst>
          </p:cNvPr>
          <p:cNvSpPr/>
          <p:nvPr/>
        </p:nvSpPr>
        <p:spPr>
          <a:xfrm>
            <a:off x="6761988" y="1911096"/>
            <a:ext cx="868680" cy="256032"/>
          </a:xfrm>
          <a:prstGeom prst="roundRect">
            <a:avLst>
              <a:gd name="adj" fmla="val 50000"/>
            </a:avLst>
          </a:prstGeom>
          <a:solidFill>
            <a:srgbClr val="1E4030"/>
          </a:solidFill>
          <a:ln>
            <a:noFill/>
          </a:ln>
        </p:spPr>
        <p:txBody>
          <a:bodyPr rtlCol="0" anchor="ctr"/>
          <a:lstStyle/>
          <a:p>
            <a:pPr algn="ctr"/>
          </a:p>
        </p:txBody>
      </p:sp>
      <p:sp>
        <p:nvSpPr>
          <p:cNvPr id="17" name="Direction"/>
          <p:cNvSpPr txBox="1"/>
          <p:nvPr/>
        </p:nvSpPr>
        <p:spPr>
          <a:xfrm>
            <a:off x="6761988"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8" name="Case"/>
          <p:cNvSpPr txBox="1"/>
          <p:nvPr/>
        </p:nvSpPr>
        <p:spPr>
          <a:xfrm>
            <a:off x="4576572" y="2286000"/>
            <a:ext cx="3035808" cy="777240"/>
          </a:xfrm>
          <a:prstGeom prst="rect">
            <a:avLst/>
          </a:prstGeom>
          <a:noFill/>
        </p:spPr>
        <p:txBody>
          <a:bodyPr wrap="square" lIns="0" rIns="0" tIns="0" bIns="0" anchor="t">
            <a:noAutofit/>
          </a:bodyPr>
          <a:lstStyle/>
          <a:p>
            <a:pPr algn="l">
              <a:lnSpc>
                <a:spcPct val="100000"/>
              </a:lnSpc>
              <a:spcAft>
                <a:spcPts val="0"/>
              </a:spcAft>
            </a:pPr>
            <a:r>
              <a:rPr sz="2200" b="1" i="0" lang="en-US">
                <a:solidFill>
                  <a:srgbClr val="22241E"/>
                </a:solidFill>
                <a:latin typeface="Century Schoolbook"/>
              </a:rPr>
              <a:t>Taylor v. State</a:t>
            </a:r>
          </a:p>
        </p:txBody>
      </p:sp>
      <p:sp>
        <p:nvSpPr>
          <p:cNvPr id="19" name="Date and docket"/>
          <p:cNvSpPr txBox="1"/>
          <p:nvPr/>
        </p:nvSpPr>
        <p:spPr>
          <a:xfrm>
            <a:off x="4576572" y="3063240"/>
            <a:ext cx="3035808"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Dec. 17, 2025  ·  No. 25S-CR-349</a:t>
            </a:r>
          </a:p>
        </p:txBody>
      </p:sp>
      <p:cxnSp>
        <p:nvCxnSpPr>
          <p:cNvPr id="20" name="Rule">
            <a:extLst>
              <a:ext uri="{C183D7F6-B498-43B3-948B-1728B52AA6E4}">
                <adec:decorative xmlns:adec="http://schemas.microsoft.com/office/drawing/2017/decorative" val="1"/>
              </a:ext>
            </a:extLst>
          </p:cNvPr>
          <p:cNvCxnSpPr/>
          <p:nvPr/>
        </p:nvCxnSpPr>
        <p:spPr>
          <a:xfrm>
            <a:off x="4576572" y="3429000"/>
            <a:ext cx="3035808" cy="0"/>
          </a:xfrm>
          <a:prstGeom prst="line">
            <a:avLst/>
          </a:prstGeom>
          <a:ln w="9525">
            <a:solidFill>
              <a:srgbClr val="D7D1C1"/>
            </a:solidFill>
          </a:ln>
        </p:spPr>
      </p:cxnSp>
      <p:sp>
        <p:nvSpPr>
          <p:cNvPr id="21" name="Holding"/>
          <p:cNvSpPr txBox="1"/>
          <p:nvPr/>
        </p:nvSpPr>
        <p:spPr>
          <a:xfrm>
            <a:off x="4576572" y="3566160"/>
            <a:ext cx="3035808" cy="2560320"/>
          </a:xfrm>
          <a:prstGeom prst="rect">
            <a:avLst/>
          </a:prstGeom>
          <a:noFill/>
        </p:spPr>
        <p:txBody>
          <a:bodyPr wrap="square" lIns="0" rIns="0" tIns="0" bIns="0" anchor="t">
            <a:noAutofit/>
          </a:bodyPr>
          <a:lstStyle/>
          <a:p>
            <a:pPr algn="l">
              <a:lnSpc>
                <a:spcPct val="110000"/>
              </a:lnSpc>
              <a:spcAft>
                <a:spcPts val="0"/>
              </a:spcAft>
            </a:pPr>
            <a:r>
              <a:rPr sz="1600" b="0" i="0" lang="en-US">
                <a:solidFill>
                  <a:srgbClr val="22241E"/>
                </a:solidFill>
                <a:latin typeface="Century Schoolbook"/>
              </a:rPr>
              <a:t>Supreme Court, 3–2 on transfer. The State conceded a Confrontation Clause violation (a detective relayed the dealer’s statement naming Taylor). The court held the error not harmless beyond a reasonable doubt and ordered a new trial.</a:t>
            </a:r>
          </a:p>
        </p:txBody>
      </p:sp>
      <p:sp>
        <p:nvSpPr>
          <p:cNvPr id="22" name="Panel">
            <a:extLst>
              <a:ext uri="{C183D7F6-B498-43B3-948B-1728B52AA6E4}">
                <adec:decorative xmlns:adec="http://schemas.microsoft.com/office/drawing/2017/decorative" val="1"/>
              </a:ext>
            </a:extLst>
          </p:cNvPr>
          <p:cNvSpPr/>
          <p:nvPr/>
        </p:nvSpPr>
        <p:spPr>
          <a:xfrm>
            <a:off x="8019288"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23" name="Rule"/>
          <p:cNvSpPr txBox="1"/>
          <p:nvPr/>
        </p:nvSpPr>
        <p:spPr>
          <a:xfrm>
            <a:off x="8202168" y="1911096"/>
            <a:ext cx="2203704"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STATUTE</a:t>
            </a:r>
          </a:p>
        </p:txBody>
      </p:sp>
      <p:sp>
        <p:nvSpPr>
          <p:cNvPr id="24" name="Panel">
            <a:extLst>
              <a:ext uri="{C183D7F6-B498-43B3-948B-1728B52AA6E4}">
                <adec:decorative xmlns:adec="http://schemas.microsoft.com/office/drawing/2017/decorative" val="1"/>
              </a:ext>
            </a:extLst>
          </p:cNvPr>
          <p:cNvSpPr/>
          <p:nvPr/>
        </p:nvSpPr>
        <p:spPr>
          <a:xfrm>
            <a:off x="10405872" y="1911096"/>
            <a:ext cx="868680" cy="256032"/>
          </a:xfrm>
          <a:prstGeom prst="roundRect">
            <a:avLst>
              <a:gd name="adj" fmla="val 50000"/>
            </a:avLst>
          </a:prstGeom>
          <a:solidFill>
            <a:srgbClr val="1E4030"/>
          </a:solidFill>
          <a:ln>
            <a:noFill/>
          </a:ln>
        </p:spPr>
        <p:txBody>
          <a:bodyPr rtlCol="0" anchor="ctr"/>
          <a:lstStyle/>
          <a:p>
            <a:pPr algn="ctr"/>
          </a:p>
        </p:txBody>
      </p:sp>
      <p:sp>
        <p:nvSpPr>
          <p:cNvPr id="25" name="Direction"/>
          <p:cNvSpPr txBox="1"/>
          <p:nvPr/>
        </p:nvSpPr>
        <p:spPr>
          <a:xfrm>
            <a:off x="10405872"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26" name="Case"/>
          <p:cNvSpPr txBox="1"/>
          <p:nvPr/>
        </p:nvSpPr>
        <p:spPr>
          <a:xfrm>
            <a:off x="8220456" y="2286000"/>
            <a:ext cx="3035808" cy="777240"/>
          </a:xfrm>
          <a:prstGeom prst="rect">
            <a:avLst/>
          </a:prstGeom>
          <a:noFill/>
        </p:spPr>
        <p:txBody>
          <a:bodyPr wrap="square" lIns="0" rIns="0" tIns="0" bIns="0" anchor="t">
            <a:noAutofit/>
          </a:bodyPr>
          <a:lstStyle/>
          <a:p>
            <a:pPr algn="l">
              <a:lnSpc>
                <a:spcPct val="100000"/>
              </a:lnSpc>
              <a:spcAft>
                <a:spcPts val="0"/>
              </a:spcAft>
            </a:pPr>
            <a:r>
              <a:rPr sz="2200" b="1" i="0" lang="en-US">
                <a:solidFill>
                  <a:srgbClr val="22241E"/>
                </a:solidFill>
                <a:latin typeface="Century Schoolbook"/>
              </a:rPr>
              <a:t>Fischer v. State</a:t>
            </a:r>
          </a:p>
        </p:txBody>
      </p:sp>
      <p:sp>
        <p:nvSpPr>
          <p:cNvPr id="27" name="Date and docket"/>
          <p:cNvSpPr txBox="1"/>
          <p:nvPr/>
        </p:nvSpPr>
        <p:spPr>
          <a:xfrm>
            <a:off x="8220456" y="3063240"/>
            <a:ext cx="3035808"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Dec. 16, 2025  ·  No. 25A-CR-494</a:t>
            </a:r>
          </a:p>
        </p:txBody>
      </p:sp>
      <p:cxnSp>
        <p:nvCxnSpPr>
          <p:cNvPr id="28" name="Rule">
            <a:extLst>
              <a:ext uri="{C183D7F6-B498-43B3-948B-1728B52AA6E4}">
                <adec:decorative xmlns:adec="http://schemas.microsoft.com/office/drawing/2017/decorative" val="1"/>
              </a:ext>
            </a:extLst>
          </p:cNvPr>
          <p:cNvCxnSpPr/>
          <p:nvPr/>
        </p:nvCxnSpPr>
        <p:spPr>
          <a:xfrm>
            <a:off x="8220456" y="3429000"/>
            <a:ext cx="3035808" cy="0"/>
          </a:xfrm>
          <a:prstGeom prst="line">
            <a:avLst/>
          </a:prstGeom>
          <a:ln w="9525">
            <a:solidFill>
              <a:srgbClr val="D7D1C1"/>
            </a:solidFill>
          </a:ln>
        </p:spPr>
      </p:cxnSp>
      <p:sp>
        <p:nvSpPr>
          <p:cNvPr id="29" name="Holding"/>
          <p:cNvSpPr txBox="1"/>
          <p:nvPr/>
        </p:nvSpPr>
        <p:spPr>
          <a:xfrm>
            <a:off x="8220456" y="3566160"/>
            <a:ext cx="3035808" cy="2560320"/>
          </a:xfrm>
          <a:prstGeom prst="rect">
            <a:avLst/>
          </a:prstGeom>
          <a:noFill/>
        </p:spPr>
        <p:txBody>
          <a:bodyPr wrap="square" lIns="0" rIns="0" tIns="0" bIns="0" anchor="t">
            <a:noAutofit/>
          </a:bodyPr>
          <a:lstStyle/>
          <a:p>
            <a:pPr algn="l">
              <a:lnSpc>
                <a:spcPct val="110000"/>
              </a:lnSpc>
              <a:spcAft>
                <a:spcPts val="0"/>
              </a:spcAft>
            </a:pPr>
            <a:r>
              <a:rPr sz="1600" b="0" i="0" lang="en-US">
                <a:solidFill>
                  <a:srgbClr val="22241E"/>
                </a:solidFill>
                <a:latin typeface="Century Schoolbook"/>
              </a:rPr>
              <a:t>Court of Appeals. The State’s failure to give notice under IC 35-36-11 barred a lab report offered through a surrogate witness; not harmless. The Level 1 neglect conviction was reversed; other convictions affirmed. The Confrontation Clause claim was not reached.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More reversals that let evidence in: a jury-room slip, rape shield and vouching</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7 / 15</a:t>
            </a:r>
          </a:p>
        </p:txBody>
      </p:sp>
      <p:sp>
        <p:nvSpPr>
          <p:cNvPr id="6" name="Panel">
            <a:extLst>
              <a:ext uri="{C183D7F6-B498-43B3-948B-1728B52AA6E4}">
                <adec:decorative xmlns:adec="http://schemas.microsoft.com/office/drawing/2017/decorative" val="1"/>
              </a:ext>
            </a:extLst>
          </p:cNvPr>
          <p:cNvSpPr/>
          <p:nvPr/>
        </p:nvSpPr>
        <p:spPr>
          <a:xfrm>
            <a:off x="731520"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7" name="Rule"/>
          <p:cNvSpPr txBox="1"/>
          <p:nvPr/>
        </p:nvSpPr>
        <p:spPr>
          <a:xfrm>
            <a:off x="914400" y="1911096"/>
            <a:ext cx="2203704"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404(b)</a:t>
            </a:r>
          </a:p>
        </p:txBody>
      </p:sp>
      <p:sp>
        <p:nvSpPr>
          <p:cNvPr id="8" name="Panel">
            <a:extLst>
              <a:ext uri="{C183D7F6-B498-43B3-948B-1728B52AA6E4}">
                <adec:decorative xmlns:adec="http://schemas.microsoft.com/office/drawing/2017/decorative" val="1"/>
              </a:ext>
            </a:extLst>
          </p:cNvPr>
          <p:cNvSpPr/>
          <p:nvPr/>
        </p:nvSpPr>
        <p:spPr>
          <a:xfrm>
            <a:off x="3118104" y="1911096"/>
            <a:ext cx="868680" cy="256032"/>
          </a:xfrm>
          <a:prstGeom prst="roundRect">
            <a:avLst>
              <a:gd name="adj" fmla="val 50000"/>
            </a:avLst>
          </a:prstGeom>
          <a:solidFill>
            <a:srgbClr val="1E4030"/>
          </a:solidFill>
          <a:ln>
            <a:noFill/>
          </a:ln>
        </p:spPr>
        <p:txBody>
          <a:bodyPr rtlCol="0" anchor="ctr"/>
          <a:lstStyle/>
          <a:p>
            <a:pPr algn="ctr"/>
          </a:p>
        </p:txBody>
      </p:sp>
      <p:sp>
        <p:nvSpPr>
          <p:cNvPr id="9" name="Direction"/>
          <p:cNvSpPr txBox="1"/>
          <p:nvPr/>
        </p:nvSpPr>
        <p:spPr>
          <a:xfrm>
            <a:off x="3118104"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0" name="Case"/>
          <p:cNvSpPr txBox="1"/>
          <p:nvPr/>
        </p:nvSpPr>
        <p:spPr>
          <a:xfrm>
            <a:off x="932688" y="2286000"/>
            <a:ext cx="3035808" cy="777240"/>
          </a:xfrm>
          <a:prstGeom prst="rect">
            <a:avLst/>
          </a:prstGeom>
          <a:noFill/>
        </p:spPr>
        <p:txBody>
          <a:bodyPr wrap="square" lIns="0" rIns="0" tIns="0" bIns="0" anchor="t">
            <a:noAutofit/>
          </a:bodyPr>
          <a:lstStyle/>
          <a:p>
            <a:pPr algn="l">
              <a:lnSpc>
                <a:spcPct val="100000"/>
              </a:lnSpc>
              <a:spcAft>
                <a:spcPts val="0"/>
              </a:spcAft>
            </a:pPr>
            <a:r>
              <a:rPr sz="2200" b="1" i="0" lang="en-US">
                <a:solidFill>
                  <a:srgbClr val="22241E"/>
                </a:solidFill>
                <a:latin typeface="Century Schoolbook"/>
              </a:rPr>
              <a:t>Morgan v. State</a:t>
            </a:r>
          </a:p>
        </p:txBody>
      </p:sp>
      <p:sp>
        <p:nvSpPr>
          <p:cNvPr id="11" name="Date and docket"/>
          <p:cNvSpPr txBox="1"/>
          <p:nvPr/>
        </p:nvSpPr>
        <p:spPr>
          <a:xfrm>
            <a:off x="932688" y="3063240"/>
            <a:ext cx="3035808"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Feb. 25, 2026  ·  No. 25A-CR-836</a:t>
            </a:r>
          </a:p>
        </p:txBody>
      </p:sp>
      <p:cxnSp>
        <p:nvCxnSpPr>
          <p:cNvPr id="12" name="Rule">
            <a:extLst>
              <a:ext uri="{C183D7F6-B498-43B3-948B-1728B52AA6E4}">
                <adec:decorative xmlns:adec="http://schemas.microsoft.com/office/drawing/2017/decorative" val="1"/>
              </a:ext>
            </a:extLst>
          </p:cNvPr>
          <p:cNvCxnSpPr/>
          <p:nvPr/>
        </p:nvCxnSpPr>
        <p:spPr>
          <a:xfrm>
            <a:off x="932688" y="3429000"/>
            <a:ext cx="3035808" cy="0"/>
          </a:xfrm>
          <a:prstGeom prst="line">
            <a:avLst/>
          </a:prstGeom>
          <a:ln w="9525">
            <a:solidFill>
              <a:srgbClr val="D7D1C1"/>
            </a:solidFill>
          </a:ln>
        </p:spPr>
      </p:cxnSp>
      <p:sp>
        <p:nvSpPr>
          <p:cNvPr id="13" name="Holding"/>
          <p:cNvSpPr txBox="1"/>
          <p:nvPr/>
        </p:nvSpPr>
        <p:spPr>
          <a:xfrm>
            <a:off x="932688" y="3566160"/>
            <a:ext cx="3035808" cy="2560320"/>
          </a:xfrm>
          <a:prstGeom prst="rect">
            <a:avLst/>
          </a:prstGeom>
          <a:noFill/>
        </p:spPr>
        <p:txBody>
          <a:bodyPr wrap="square" lIns="0" rIns="0" tIns="0" bIns="0" anchor="t">
            <a:noAutofit/>
          </a:bodyPr>
          <a:lstStyle/>
          <a:p>
            <a:pPr algn="l">
              <a:lnSpc>
                <a:spcPct val="110000"/>
              </a:lnSpc>
              <a:spcAft>
                <a:spcPts val="0"/>
              </a:spcAft>
            </a:pPr>
            <a:r>
              <a:rPr sz="1800" b="0" i="0" lang="en-US">
                <a:solidFill>
                  <a:srgbClr val="22241E"/>
                </a:solidFill>
                <a:latin typeface="Century Schoolbook"/>
              </a:rPr>
              <a:t>Material the trial court had excluded under Rules 404(b) and 403 reached the jury. The denial of a mistrial was reversed.</a:t>
            </a:r>
          </a:p>
        </p:txBody>
      </p:sp>
      <p:sp>
        <p:nvSpPr>
          <p:cNvPr id="14" name="Panel">
            <a:extLst>
              <a:ext uri="{C183D7F6-B498-43B3-948B-1728B52AA6E4}">
                <adec:decorative xmlns:adec="http://schemas.microsoft.com/office/drawing/2017/decorative" val="1"/>
              </a:ext>
            </a:extLst>
          </p:cNvPr>
          <p:cNvSpPr/>
          <p:nvPr/>
        </p:nvSpPr>
        <p:spPr>
          <a:xfrm>
            <a:off x="4375404"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15" name="Rule"/>
          <p:cNvSpPr txBox="1"/>
          <p:nvPr/>
        </p:nvSpPr>
        <p:spPr>
          <a:xfrm>
            <a:off x="4558284" y="1911096"/>
            <a:ext cx="2203704"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412</a:t>
            </a:r>
          </a:p>
        </p:txBody>
      </p:sp>
      <p:sp>
        <p:nvSpPr>
          <p:cNvPr id="16" name="Panel">
            <a:extLst>
              <a:ext uri="{C183D7F6-B498-43B3-948B-1728B52AA6E4}">
                <adec:decorative xmlns:adec="http://schemas.microsoft.com/office/drawing/2017/decorative" val="1"/>
              </a:ext>
            </a:extLst>
          </p:cNvPr>
          <p:cNvSpPr/>
          <p:nvPr/>
        </p:nvSpPr>
        <p:spPr>
          <a:xfrm>
            <a:off x="6761988" y="1911096"/>
            <a:ext cx="868680" cy="256032"/>
          </a:xfrm>
          <a:prstGeom prst="roundRect">
            <a:avLst>
              <a:gd name="adj" fmla="val 50000"/>
            </a:avLst>
          </a:prstGeom>
          <a:solidFill>
            <a:srgbClr val="1E4030"/>
          </a:solidFill>
          <a:ln>
            <a:noFill/>
          </a:ln>
        </p:spPr>
        <p:txBody>
          <a:bodyPr rtlCol="0" anchor="ctr"/>
          <a:lstStyle/>
          <a:p>
            <a:pPr algn="ctr"/>
          </a:p>
        </p:txBody>
      </p:sp>
      <p:sp>
        <p:nvSpPr>
          <p:cNvPr id="17" name="Direction"/>
          <p:cNvSpPr txBox="1"/>
          <p:nvPr/>
        </p:nvSpPr>
        <p:spPr>
          <a:xfrm>
            <a:off x="6761988"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8" name="Case"/>
          <p:cNvSpPr txBox="1"/>
          <p:nvPr/>
        </p:nvSpPr>
        <p:spPr>
          <a:xfrm>
            <a:off x="4576572" y="2286000"/>
            <a:ext cx="3035808" cy="777240"/>
          </a:xfrm>
          <a:prstGeom prst="rect">
            <a:avLst/>
          </a:prstGeom>
          <a:noFill/>
        </p:spPr>
        <p:txBody>
          <a:bodyPr wrap="square" lIns="0" rIns="0" tIns="0" bIns="0" anchor="t">
            <a:noAutofit/>
          </a:bodyPr>
          <a:lstStyle/>
          <a:p>
            <a:pPr algn="l">
              <a:lnSpc>
                <a:spcPct val="100000"/>
              </a:lnSpc>
              <a:spcAft>
                <a:spcPts val="0"/>
              </a:spcAft>
            </a:pPr>
            <a:r>
              <a:rPr sz="2200" b="1" i="0" lang="en-US">
                <a:solidFill>
                  <a:srgbClr val="22241E"/>
                </a:solidFill>
                <a:latin typeface="Century Schoolbook"/>
              </a:rPr>
              <a:t>State v. Watson</a:t>
            </a:r>
          </a:p>
        </p:txBody>
      </p:sp>
      <p:sp>
        <p:nvSpPr>
          <p:cNvPr id="19" name="Date and docket"/>
          <p:cNvSpPr txBox="1"/>
          <p:nvPr/>
        </p:nvSpPr>
        <p:spPr>
          <a:xfrm>
            <a:off x="4576572" y="3063240"/>
            <a:ext cx="3035808"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Mar. 18, 2026  ·  No. 25A-CR-1789</a:t>
            </a:r>
          </a:p>
        </p:txBody>
      </p:sp>
      <p:cxnSp>
        <p:nvCxnSpPr>
          <p:cNvPr id="20" name="Rule">
            <a:extLst>
              <a:ext uri="{C183D7F6-B498-43B3-948B-1728B52AA6E4}">
                <adec:decorative xmlns:adec="http://schemas.microsoft.com/office/drawing/2017/decorative" val="1"/>
              </a:ext>
            </a:extLst>
          </p:cNvPr>
          <p:cNvCxnSpPr/>
          <p:nvPr/>
        </p:nvCxnSpPr>
        <p:spPr>
          <a:xfrm>
            <a:off x="4576572" y="3429000"/>
            <a:ext cx="3035808" cy="0"/>
          </a:xfrm>
          <a:prstGeom prst="line">
            <a:avLst/>
          </a:prstGeom>
          <a:ln w="9525">
            <a:solidFill>
              <a:srgbClr val="D7D1C1"/>
            </a:solidFill>
          </a:ln>
        </p:spPr>
      </p:cxnSp>
      <p:sp>
        <p:nvSpPr>
          <p:cNvPr id="21" name="Holding"/>
          <p:cNvSpPr txBox="1"/>
          <p:nvPr/>
        </p:nvSpPr>
        <p:spPr>
          <a:xfrm>
            <a:off x="4576572" y="3566160"/>
            <a:ext cx="3035808" cy="2560320"/>
          </a:xfrm>
          <a:prstGeom prst="rect">
            <a:avLst/>
          </a:prstGeom>
          <a:noFill/>
        </p:spPr>
        <p:txBody>
          <a:bodyPr wrap="square" lIns="0" rIns="0" tIns="0" bIns="0" anchor="t">
            <a:noAutofit/>
          </a:bodyPr>
          <a:lstStyle/>
          <a:p>
            <a:pPr algn="l">
              <a:lnSpc>
                <a:spcPct val="110000"/>
              </a:lnSpc>
              <a:spcAft>
                <a:spcPts val="0"/>
              </a:spcAft>
            </a:pPr>
            <a:r>
              <a:rPr sz="1800" b="0" i="0" lang="en-US">
                <a:solidFill>
                  <a:srgbClr val="22241E"/>
                </a:solidFill>
                <a:latin typeface="Century Schoolbook"/>
              </a:rPr>
              <a:t>The State’s interlocutory appeal from a pretrial ruling admitting the complainant’s prior accusations. Reversed: the defendant did not show them demonstrably false.</a:t>
            </a:r>
          </a:p>
        </p:txBody>
      </p:sp>
      <p:sp>
        <p:nvSpPr>
          <p:cNvPr id="22" name="Panel">
            <a:extLst>
              <a:ext uri="{C183D7F6-B498-43B3-948B-1728B52AA6E4}">
                <adec:decorative xmlns:adec="http://schemas.microsoft.com/office/drawing/2017/decorative" val="1"/>
              </a:ext>
            </a:extLst>
          </p:cNvPr>
          <p:cNvSpPr/>
          <p:nvPr/>
        </p:nvSpPr>
        <p:spPr>
          <a:xfrm>
            <a:off x="8019288"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23" name="Rule"/>
          <p:cNvSpPr txBox="1"/>
          <p:nvPr/>
        </p:nvSpPr>
        <p:spPr>
          <a:xfrm>
            <a:off x="8202168" y="1911096"/>
            <a:ext cx="2203704"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704(b)</a:t>
            </a:r>
          </a:p>
        </p:txBody>
      </p:sp>
      <p:sp>
        <p:nvSpPr>
          <p:cNvPr id="24" name="Panel">
            <a:extLst>
              <a:ext uri="{C183D7F6-B498-43B3-948B-1728B52AA6E4}">
                <adec:decorative xmlns:adec="http://schemas.microsoft.com/office/drawing/2017/decorative" val="1"/>
              </a:ext>
            </a:extLst>
          </p:cNvPr>
          <p:cNvSpPr/>
          <p:nvPr/>
        </p:nvSpPr>
        <p:spPr>
          <a:xfrm>
            <a:off x="10405872" y="1911096"/>
            <a:ext cx="868680" cy="256032"/>
          </a:xfrm>
          <a:prstGeom prst="roundRect">
            <a:avLst>
              <a:gd name="adj" fmla="val 50000"/>
            </a:avLst>
          </a:prstGeom>
          <a:solidFill>
            <a:srgbClr val="1E4030"/>
          </a:solidFill>
          <a:ln>
            <a:noFill/>
          </a:ln>
        </p:spPr>
        <p:txBody>
          <a:bodyPr rtlCol="0" anchor="ctr"/>
          <a:lstStyle/>
          <a:p>
            <a:pPr algn="ctr"/>
          </a:p>
        </p:txBody>
      </p:sp>
      <p:sp>
        <p:nvSpPr>
          <p:cNvPr id="25" name="Direction"/>
          <p:cNvSpPr txBox="1"/>
          <p:nvPr/>
        </p:nvSpPr>
        <p:spPr>
          <a:xfrm>
            <a:off x="10405872"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26" name="Case"/>
          <p:cNvSpPr txBox="1"/>
          <p:nvPr/>
        </p:nvSpPr>
        <p:spPr>
          <a:xfrm>
            <a:off x="8220456" y="2286000"/>
            <a:ext cx="3035808" cy="777240"/>
          </a:xfrm>
          <a:prstGeom prst="rect">
            <a:avLst/>
          </a:prstGeom>
          <a:noFill/>
        </p:spPr>
        <p:txBody>
          <a:bodyPr wrap="square" lIns="0" rIns="0" tIns="0" bIns="0" anchor="t">
            <a:noAutofit/>
          </a:bodyPr>
          <a:lstStyle/>
          <a:p>
            <a:pPr algn="l">
              <a:lnSpc>
                <a:spcPct val="100000"/>
              </a:lnSpc>
              <a:spcAft>
                <a:spcPts val="0"/>
              </a:spcAft>
            </a:pPr>
            <a:r>
              <a:rPr sz="2200" b="1" i="0" lang="en-US">
                <a:solidFill>
                  <a:srgbClr val="22241E"/>
                </a:solidFill>
                <a:latin typeface="Century Schoolbook"/>
              </a:rPr>
              <a:t>Neace v. State</a:t>
            </a:r>
          </a:p>
        </p:txBody>
      </p:sp>
      <p:sp>
        <p:nvSpPr>
          <p:cNvPr id="27" name="Date and docket"/>
          <p:cNvSpPr txBox="1"/>
          <p:nvPr/>
        </p:nvSpPr>
        <p:spPr>
          <a:xfrm>
            <a:off x="8220456" y="3063240"/>
            <a:ext cx="3035808"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Apr. 21, 2026  ·  No. 25A-CR-1615</a:t>
            </a:r>
          </a:p>
        </p:txBody>
      </p:sp>
      <p:cxnSp>
        <p:nvCxnSpPr>
          <p:cNvPr id="28" name="Rule">
            <a:extLst>
              <a:ext uri="{C183D7F6-B498-43B3-948B-1728B52AA6E4}">
                <adec:decorative xmlns:adec="http://schemas.microsoft.com/office/drawing/2017/decorative" val="1"/>
              </a:ext>
            </a:extLst>
          </p:cNvPr>
          <p:cNvCxnSpPr/>
          <p:nvPr/>
        </p:nvCxnSpPr>
        <p:spPr>
          <a:xfrm>
            <a:off x="8220456" y="3429000"/>
            <a:ext cx="3035808" cy="0"/>
          </a:xfrm>
          <a:prstGeom prst="line">
            <a:avLst/>
          </a:prstGeom>
          <a:ln w="9525">
            <a:solidFill>
              <a:srgbClr val="D7D1C1"/>
            </a:solidFill>
          </a:ln>
        </p:spPr>
      </p:cxnSp>
      <p:sp>
        <p:nvSpPr>
          <p:cNvPr id="29" name="Holding"/>
          <p:cNvSpPr txBox="1"/>
          <p:nvPr/>
        </p:nvSpPr>
        <p:spPr>
          <a:xfrm>
            <a:off x="8220456" y="3566160"/>
            <a:ext cx="3035808" cy="2560320"/>
          </a:xfrm>
          <a:prstGeom prst="rect">
            <a:avLst/>
          </a:prstGeom>
          <a:noFill/>
        </p:spPr>
        <p:txBody>
          <a:bodyPr wrap="square" lIns="0" rIns="0" tIns="0" bIns="0" anchor="t">
            <a:noAutofit/>
          </a:bodyPr>
          <a:lstStyle/>
          <a:p>
            <a:pPr algn="l">
              <a:lnSpc>
                <a:spcPct val="110000"/>
              </a:lnSpc>
              <a:spcAft>
                <a:spcPts val="0"/>
              </a:spcAft>
            </a:pPr>
            <a:r>
              <a:rPr sz="1800" b="0" i="0" lang="en-US">
                <a:solidFill>
                  <a:srgbClr val="22241E"/>
                </a:solidFill>
                <a:latin typeface="Century Schoolbook"/>
              </a:rPr>
              <a:t>Two witnesses vouched for the child victim, and the argument that voir dire opened the door failed. New trial ordered.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Two reversals kept evidence out, and each turned on how the court treated emails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8 / 15</a:t>
            </a:r>
          </a:p>
        </p:txBody>
      </p:sp>
      <p:sp>
        <p:nvSpPr>
          <p:cNvPr id="6" name="Panel">
            <a:extLst>
              <a:ext uri="{C183D7F6-B498-43B3-948B-1728B52AA6E4}">
                <adec:decorative xmlns:adec="http://schemas.microsoft.com/office/drawing/2017/decorative" val="1"/>
              </a:ext>
            </a:extLst>
          </p:cNvPr>
          <p:cNvSpPr/>
          <p:nvPr/>
        </p:nvSpPr>
        <p:spPr>
          <a:xfrm>
            <a:off x="731520" y="1783080"/>
            <a:ext cx="55321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7" name="Rule"/>
          <p:cNvSpPr txBox="1"/>
          <p:nvPr/>
        </p:nvSpPr>
        <p:spPr>
          <a:xfrm>
            <a:off x="914400" y="1911096"/>
            <a:ext cx="42976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408</a:t>
            </a:r>
          </a:p>
        </p:txBody>
      </p:sp>
      <p:sp>
        <p:nvSpPr>
          <p:cNvPr id="8" name="Panel">
            <a:extLst>
              <a:ext uri="{C183D7F6-B498-43B3-948B-1728B52AA6E4}">
                <adec:decorative xmlns:adec="http://schemas.microsoft.com/office/drawing/2017/decorative" val="1"/>
              </a:ext>
            </a:extLst>
          </p:cNvPr>
          <p:cNvSpPr/>
          <p:nvPr/>
        </p:nvSpPr>
        <p:spPr>
          <a:xfrm>
            <a:off x="5212080" y="1911096"/>
            <a:ext cx="868680" cy="256032"/>
          </a:xfrm>
          <a:prstGeom prst="roundRect">
            <a:avLst>
              <a:gd name="adj" fmla="val 50000"/>
            </a:avLst>
          </a:prstGeom>
          <a:solidFill>
            <a:srgbClr val="7A3F24"/>
          </a:solidFill>
          <a:ln>
            <a:noFill/>
          </a:ln>
        </p:spPr>
        <p:txBody>
          <a:bodyPr rtlCol="0" anchor="ctr"/>
          <a:lstStyle/>
          <a:p>
            <a:pPr algn="ctr"/>
          </a:p>
        </p:txBody>
      </p:sp>
      <p:sp>
        <p:nvSpPr>
          <p:cNvPr id="9" name="Direction"/>
          <p:cNvSpPr txBox="1"/>
          <p:nvPr/>
        </p:nvSpPr>
        <p:spPr>
          <a:xfrm>
            <a:off x="5212080" y="1911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KEPT OUT</a:t>
            </a:r>
          </a:p>
        </p:txBody>
      </p:sp>
      <p:sp>
        <p:nvSpPr>
          <p:cNvPr id="10" name="Case"/>
          <p:cNvSpPr txBox="1"/>
          <p:nvPr/>
        </p:nvSpPr>
        <p:spPr>
          <a:xfrm>
            <a:off x="932688" y="2221992"/>
            <a:ext cx="5129784" cy="365760"/>
          </a:xfrm>
          <a:prstGeom prst="rect">
            <a:avLst/>
          </a:prstGeom>
          <a:noFill/>
        </p:spPr>
        <p:txBody>
          <a:bodyPr wrap="square" lIns="0" rIns="0" tIns="0" bIns="0" anchor="ctr">
            <a:noAutofit/>
          </a:bodyPr>
          <a:lstStyle/>
          <a:p>
            <a:pPr algn="l">
              <a:lnSpc>
                <a:spcPct val="100000"/>
              </a:lnSpc>
              <a:spcAft>
                <a:spcPts val="0"/>
              </a:spcAft>
            </a:pPr>
            <a:r>
              <a:rPr sz="2000" b="1" i="0" lang="en-US">
                <a:solidFill>
                  <a:srgbClr val="22241E"/>
                </a:solidFill>
                <a:latin typeface="Century Schoolbook"/>
              </a:rPr>
              <a:t>Boehm v. Washboard BDF</a:t>
            </a:r>
          </a:p>
        </p:txBody>
      </p:sp>
      <p:sp>
        <p:nvSpPr>
          <p:cNvPr id="11" name="Date and docket"/>
          <p:cNvSpPr txBox="1"/>
          <p:nvPr/>
        </p:nvSpPr>
        <p:spPr>
          <a:xfrm>
            <a:off x="932688" y="2606040"/>
            <a:ext cx="5129784" cy="256032"/>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Mar. 23, 2026  ·  No. 25A-CT-1008</a:t>
            </a:r>
          </a:p>
        </p:txBody>
      </p:sp>
      <p:sp>
        <p:nvSpPr>
          <p:cNvPr id="12" name="Holding"/>
          <p:cNvSpPr txBox="1"/>
          <p:nvPr/>
        </p:nvSpPr>
        <p:spPr>
          <a:xfrm>
            <a:off x="932688" y="2898648"/>
            <a:ext cx="5129784" cy="1005840"/>
          </a:xfrm>
          <a:prstGeom prst="rect">
            <a:avLst/>
          </a:prstGeom>
          <a:noFill/>
        </p:spPr>
        <p:txBody>
          <a:bodyPr wrap="square" lIns="0" rIns="0" tIns="0" bIns="0" anchor="t">
            <a:noAutofit/>
          </a:bodyPr>
          <a:lstStyle/>
          <a:p>
            <a:pPr algn="l">
              <a:lnSpc>
                <a:spcPct val="105000"/>
              </a:lnSpc>
              <a:spcAft>
                <a:spcPts val="0"/>
              </a:spcAft>
            </a:pPr>
            <a:r>
              <a:rPr sz="1400" b="0" i="0" lang="en-US">
                <a:solidFill>
                  <a:srgbClr val="22241E"/>
                </a:solidFill>
                <a:latin typeface="Century Schoolbook"/>
              </a:rPr>
              <a:t>Memorandum decision (not binding precedent); the appellee filed no brief. Striking pre-negotiation emails under Rule 408 was an abuse of discretion. Summary judgment reversed on the contract and attorney-fee counts, affirmed on negligence.</a:t>
            </a:r>
          </a:p>
        </p:txBody>
      </p:sp>
      <p:sp>
        <p:nvSpPr>
          <p:cNvPr id="13" name="Panel">
            <a:extLst>
              <a:ext uri="{C183D7F6-B498-43B3-948B-1728B52AA6E4}">
                <adec:decorative xmlns:adec="http://schemas.microsoft.com/office/drawing/2017/decorative" val="1"/>
              </a:ext>
            </a:extLst>
          </p:cNvPr>
          <p:cNvSpPr/>
          <p:nvPr/>
        </p:nvSpPr>
        <p:spPr>
          <a:xfrm>
            <a:off x="731520" y="4069080"/>
            <a:ext cx="55321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14" name="Rule"/>
          <p:cNvSpPr txBox="1"/>
          <p:nvPr/>
        </p:nvSpPr>
        <p:spPr>
          <a:xfrm>
            <a:off x="914400" y="4197096"/>
            <a:ext cx="42976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806</a:t>
            </a:r>
          </a:p>
        </p:txBody>
      </p:sp>
      <p:sp>
        <p:nvSpPr>
          <p:cNvPr id="15" name="Panel">
            <a:extLst>
              <a:ext uri="{C183D7F6-B498-43B3-948B-1728B52AA6E4}">
                <adec:decorative xmlns:adec="http://schemas.microsoft.com/office/drawing/2017/decorative" val="1"/>
              </a:ext>
            </a:extLst>
          </p:cNvPr>
          <p:cNvSpPr/>
          <p:nvPr/>
        </p:nvSpPr>
        <p:spPr>
          <a:xfrm>
            <a:off x="5212080" y="4197096"/>
            <a:ext cx="868680" cy="256032"/>
          </a:xfrm>
          <a:prstGeom prst="roundRect">
            <a:avLst>
              <a:gd name="adj" fmla="val 50000"/>
            </a:avLst>
          </a:prstGeom>
          <a:solidFill>
            <a:srgbClr val="7A3F24"/>
          </a:solidFill>
          <a:ln>
            <a:noFill/>
          </a:ln>
        </p:spPr>
        <p:txBody>
          <a:bodyPr rtlCol="0" anchor="ctr"/>
          <a:lstStyle/>
          <a:p>
            <a:pPr algn="ctr"/>
          </a:p>
        </p:txBody>
      </p:sp>
      <p:sp>
        <p:nvSpPr>
          <p:cNvPr id="16" name="Direction"/>
          <p:cNvSpPr txBox="1"/>
          <p:nvPr/>
        </p:nvSpPr>
        <p:spPr>
          <a:xfrm>
            <a:off x="5212080" y="4197096"/>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KEPT OUT</a:t>
            </a:r>
          </a:p>
        </p:txBody>
      </p:sp>
      <p:sp>
        <p:nvSpPr>
          <p:cNvPr id="17" name="Case"/>
          <p:cNvSpPr txBox="1"/>
          <p:nvPr/>
        </p:nvSpPr>
        <p:spPr>
          <a:xfrm>
            <a:off x="932688" y="4507992"/>
            <a:ext cx="5129784" cy="365760"/>
          </a:xfrm>
          <a:prstGeom prst="rect">
            <a:avLst/>
          </a:prstGeom>
          <a:noFill/>
        </p:spPr>
        <p:txBody>
          <a:bodyPr wrap="square" lIns="0" rIns="0" tIns="0" bIns="0" anchor="ctr">
            <a:noAutofit/>
          </a:bodyPr>
          <a:lstStyle/>
          <a:p>
            <a:pPr algn="l">
              <a:lnSpc>
                <a:spcPct val="100000"/>
              </a:lnSpc>
              <a:spcAft>
                <a:spcPts val="0"/>
              </a:spcAft>
            </a:pPr>
            <a:r>
              <a:rPr sz="2000" b="1" i="0" lang="en-US">
                <a:solidFill>
                  <a:srgbClr val="22241E"/>
                </a:solidFill>
                <a:latin typeface="Century Schoolbook"/>
              </a:rPr>
              <a:t>In re Trust of B. Alice McCoy</a:t>
            </a:r>
          </a:p>
        </p:txBody>
      </p:sp>
      <p:sp>
        <p:nvSpPr>
          <p:cNvPr id="18" name="Date and docket"/>
          <p:cNvSpPr txBox="1"/>
          <p:nvPr/>
        </p:nvSpPr>
        <p:spPr>
          <a:xfrm>
            <a:off x="932688" y="4892040"/>
            <a:ext cx="5129784" cy="256032"/>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May 8, 2026  ·  No. 25A-TR-367</a:t>
            </a:r>
          </a:p>
        </p:txBody>
      </p:sp>
      <p:sp>
        <p:nvSpPr>
          <p:cNvPr id="19" name="Holding"/>
          <p:cNvSpPr txBox="1"/>
          <p:nvPr/>
        </p:nvSpPr>
        <p:spPr>
          <a:xfrm>
            <a:off x="932688" y="5184648"/>
            <a:ext cx="5129784" cy="1005840"/>
          </a:xfrm>
          <a:prstGeom prst="rect">
            <a:avLst/>
          </a:prstGeom>
          <a:noFill/>
        </p:spPr>
        <p:txBody>
          <a:bodyPr wrap="square" lIns="0" rIns="0" tIns="0" bIns="0" anchor="t">
            <a:noAutofit/>
          </a:bodyPr>
          <a:lstStyle/>
          <a:p>
            <a:pPr algn="l">
              <a:lnSpc>
                <a:spcPct val="105000"/>
              </a:lnSpc>
              <a:spcAft>
                <a:spcPts val="0"/>
              </a:spcAft>
            </a:pPr>
            <a:r>
              <a:rPr sz="1400" b="0" i="0" lang="en-US">
                <a:solidFill>
                  <a:srgbClr val="22241E"/>
                </a:solidFill>
                <a:latin typeface="Century Schoolbook"/>
              </a:rPr>
              <a:t>First-impression Rule 806 ruling in a civil trial to the court. Impeaching emails were excluded as hearsay without being reviewed; Rule 806 lets the declarant’s credibility be attacked. Reversed.</a:t>
            </a:r>
          </a:p>
        </p:txBody>
      </p:sp>
      <p:sp>
        <p:nvSpPr>
          <p:cNvPr id="20" name="Panel">
            <a:extLst>
              <a:ext uri="{C183D7F6-B498-43B3-948B-1728B52AA6E4}">
                <adec:decorative xmlns:adec="http://schemas.microsoft.com/office/drawing/2017/decorative" val="1"/>
              </a:ext>
            </a:extLst>
          </p:cNvPr>
          <p:cNvSpPr/>
          <p:nvPr/>
        </p:nvSpPr>
        <p:spPr>
          <a:xfrm>
            <a:off x="6537960" y="1783080"/>
            <a:ext cx="4919472" cy="4434840"/>
          </a:xfrm>
          <a:prstGeom prst="roundRect">
            <a:avLst>
              <a:gd name="adj" fmla="val 1237"/>
            </a:avLst>
          </a:prstGeom>
          <a:solidFill>
            <a:srgbClr val="E3E8DD"/>
          </a:solidFill>
          <a:ln w="9525">
            <a:solidFill>
              <a:srgbClr val="D7D1C1"/>
            </a:solidFill>
          </a:ln>
        </p:spPr>
        <p:txBody>
          <a:bodyPr rtlCol="0" anchor="ctr"/>
          <a:lstStyle/>
          <a:p>
            <a:pPr algn="ctr"/>
          </a:p>
        </p:txBody>
      </p:sp>
      <p:sp>
        <p:nvSpPr>
          <p:cNvPr id="21" name="Discussion questions"/>
          <p:cNvSpPr txBox="1"/>
          <p:nvPr/>
        </p:nvSpPr>
        <p:spPr>
          <a:xfrm>
            <a:off x="6766560" y="1920240"/>
            <a:ext cx="4480560" cy="420624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1E4030"/>
                </a:solidFill>
                <a:latin typeface="Calibri"/>
              </a:rPr>
              <a:t>Discussion questions</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Was the proffered exhibit actually reviewed before it was excluded? (McCoy)</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When hearsay is in evidence, has impeachment of the declarant under Rule 806 been considered? (McCoy)</a:t>
            </a:r>
          </a:p>
          <a:p>
            <a:pPr algn="l" marL="292608" indent="-292608">
              <a:lnSpc>
                <a:spcPct val="110000"/>
              </a:lnSpc>
              <a:spcAft>
                <a:spcPts val="1200"/>
              </a:spcAft>
              <a:buClr>
                <a:srgbClr val="7A3F24"/>
              </a:buClr>
              <a:buFont typeface="Calibri"/>
              <a:buChar char="•"/>
            </a:pPr>
            <a:r>
              <a:rPr sz="1700" b="0" i="0" lang="en-US">
                <a:solidFill>
                  <a:srgbClr val="22241E"/>
                </a:solidFill>
                <a:latin typeface="Century Schoolbook"/>
              </a:rPr>
              <a:t>Is the communication really part of a compromise negotiation before Rule 408 is applied? (Boehm)</a:t>
            </a:r>
          </a:p>
          <a:p>
            <a:pPr algn="l">
              <a:lnSpc>
                <a:spcPct val="110000"/>
              </a:lnSpc>
              <a:spcAft>
                <a:spcPts val="0"/>
              </a:spcAft>
            </a:pPr>
            <a:r>
              <a:rPr sz="1300" b="0" i="0" lang="en-US">
                <a:solidFill>
                  <a:srgbClr val="575A4F"/>
                </a:solidFill>
                <a:latin typeface="Calibri"/>
              </a:rPr>
              <a:t>For educators; not instructions to judges and not a statement of Indiana law. Read the opinion, the current rule and your own judicial ethics guidance before relying on any of this.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Seven of the eight reversals are published; the 124 memoranda produced one</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9 / 15</a:t>
            </a:r>
          </a:p>
        </p:txBody>
      </p:sp>
      <p:sp>
        <p:nvSpPr>
          <p:cNvPr id="6" name="Panel">
            <a:extLst>
              <a:ext uri="{C183D7F6-B498-43B3-948B-1728B52AA6E4}">
                <adec:decorative xmlns:adec="http://schemas.microsoft.com/office/drawing/2017/decorative" val="1"/>
              </a:ext>
            </a:extLst>
          </p:cNvPr>
          <p:cNvSpPr/>
          <p:nvPr/>
        </p:nvSpPr>
        <p:spPr>
          <a:xfrm>
            <a:off x="731520" y="1783080"/>
            <a:ext cx="5239512" cy="2011680"/>
          </a:xfrm>
          <a:prstGeom prst="roundRect">
            <a:avLst>
              <a:gd name="adj" fmla="val 2727"/>
            </a:avLst>
          </a:prstGeom>
          <a:solidFill>
            <a:srgbClr val="F8F5EC"/>
          </a:solidFill>
          <a:ln w="9525">
            <a:solidFill>
              <a:srgbClr val="D7D1C1"/>
            </a:solidFill>
          </a:ln>
        </p:spPr>
        <p:txBody>
          <a:bodyPr rtlCol="0" anchor="ctr"/>
          <a:lstStyle/>
          <a:p>
            <a:pPr algn="ctr"/>
          </a:p>
        </p:txBody>
      </p:sp>
      <p:sp>
        <p:nvSpPr>
          <p:cNvPr id="7" name="Count"/>
          <p:cNvSpPr txBox="1"/>
          <p:nvPr/>
        </p:nvSpPr>
        <p:spPr>
          <a:xfrm>
            <a:off x="1005840" y="1874520"/>
            <a:ext cx="4754880" cy="914400"/>
          </a:xfrm>
          <a:prstGeom prst="rect">
            <a:avLst/>
          </a:prstGeom>
          <a:noFill/>
        </p:spPr>
        <p:txBody>
          <a:bodyPr wrap="square" lIns="0" rIns="0" tIns="0" bIns="0" anchor="ctr">
            <a:noAutofit/>
          </a:bodyPr>
          <a:lstStyle/>
          <a:p>
            <a:pPr algn="l">
              <a:lnSpc>
                <a:spcPct val="100000"/>
              </a:lnSpc>
              <a:spcAft>
                <a:spcPts val="0"/>
              </a:spcAft>
            </a:pPr>
            <a:r>
              <a:rPr sz="5200" b="0" i="0" lang="en-US">
                <a:solidFill>
                  <a:srgbClr val="7A3F24"/>
                </a:solidFill>
                <a:latin typeface="Century Schoolbook"/>
              </a:rPr>
              <a:t>7 of 52</a:t>
            </a:r>
          </a:p>
        </p:txBody>
      </p:sp>
      <p:sp>
        <p:nvSpPr>
          <p:cNvPr id="8" name="Label"/>
          <p:cNvSpPr txBox="1"/>
          <p:nvPr/>
        </p:nvSpPr>
        <p:spPr>
          <a:xfrm>
            <a:off x="1005840" y="2788920"/>
            <a:ext cx="4754880" cy="365760"/>
          </a:xfrm>
          <a:prstGeom prst="rect">
            <a:avLst/>
          </a:prstGeom>
          <a:noFill/>
        </p:spPr>
        <p:txBody>
          <a:bodyPr wrap="square" lIns="0" rIns="0" tIns="0" bIns="0" anchor="ctr">
            <a:noAutofit/>
          </a:bodyPr>
          <a:lstStyle/>
          <a:p>
            <a:pPr algn="l">
              <a:lnSpc>
                <a:spcPct val="100000"/>
              </a:lnSpc>
              <a:spcAft>
                <a:spcPts val="0"/>
              </a:spcAft>
            </a:pPr>
            <a:r>
              <a:rPr sz="2000" b="1" i="0" lang="en-US">
                <a:solidFill>
                  <a:srgbClr val="22241E"/>
                </a:solidFill>
                <a:latin typeface="Century Schoolbook"/>
              </a:rPr>
              <a:t>published opinions reversed</a:t>
            </a:r>
          </a:p>
        </p:txBody>
      </p:sp>
      <p:sp>
        <p:nvSpPr>
          <p:cNvPr id="9" name="Rate"/>
          <p:cNvSpPr txBox="1"/>
          <p:nvPr/>
        </p:nvSpPr>
        <p:spPr>
          <a:xfrm>
            <a:off x="1005840" y="3200400"/>
            <a:ext cx="4754880" cy="457200"/>
          </a:xfrm>
          <a:prstGeom prst="rect">
            <a:avLst/>
          </a:prstGeom>
          <a:noFill/>
        </p:spPr>
        <p:txBody>
          <a:bodyPr wrap="square" lIns="0" rIns="0" tIns="0" bIns="0" anchor="t">
            <a:noAutofit/>
          </a:bodyPr>
          <a:lstStyle/>
          <a:p>
            <a:pPr algn="l">
              <a:lnSpc>
                <a:spcPct val="110000"/>
              </a:lnSpc>
              <a:spcAft>
                <a:spcPts val="0"/>
              </a:spcAft>
            </a:pPr>
            <a:r>
              <a:rPr sz="1500" b="0" i="0" lang="en-US">
                <a:solidFill>
                  <a:srgbClr val="575A4F"/>
                </a:solidFill>
                <a:latin typeface="Calibri"/>
              </a:rPr>
              <a:t>13.5%; 95% Wilson score interval 6.7% to 25.3%</a:t>
            </a:r>
          </a:p>
        </p:txBody>
      </p:sp>
      <p:sp>
        <p:nvSpPr>
          <p:cNvPr id="10" name="Panel">
            <a:extLst>
              <a:ext uri="{C183D7F6-B498-43B3-948B-1728B52AA6E4}">
                <adec:decorative xmlns:adec="http://schemas.microsoft.com/office/drawing/2017/decorative" val="1"/>
              </a:ext>
            </a:extLst>
          </p:cNvPr>
          <p:cNvSpPr/>
          <p:nvPr/>
        </p:nvSpPr>
        <p:spPr>
          <a:xfrm>
            <a:off x="6217920" y="1783080"/>
            <a:ext cx="5239512" cy="2011680"/>
          </a:xfrm>
          <a:prstGeom prst="roundRect">
            <a:avLst>
              <a:gd name="adj" fmla="val 2727"/>
            </a:avLst>
          </a:prstGeom>
          <a:solidFill>
            <a:srgbClr val="F8F5EC"/>
          </a:solidFill>
          <a:ln w="9525">
            <a:solidFill>
              <a:srgbClr val="D7D1C1"/>
            </a:solidFill>
          </a:ln>
        </p:spPr>
        <p:txBody>
          <a:bodyPr rtlCol="0" anchor="ctr"/>
          <a:lstStyle/>
          <a:p>
            <a:pPr algn="ctr"/>
          </a:p>
        </p:txBody>
      </p:sp>
      <p:sp>
        <p:nvSpPr>
          <p:cNvPr id="11" name="Count"/>
          <p:cNvSpPr txBox="1"/>
          <p:nvPr/>
        </p:nvSpPr>
        <p:spPr>
          <a:xfrm>
            <a:off x="6492240" y="1874520"/>
            <a:ext cx="4754880" cy="914400"/>
          </a:xfrm>
          <a:prstGeom prst="rect">
            <a:avLst/>
          </a:prstGeom>
          <a:noFill/>
        </p:spPr>
        <p:txBody>
          <a:bodyPr wrap="square" lIns="0" rIns="0" tIns="0" bIns="0" anchor="ctr">
            <a:noAutofit/>
          </a:bodyPr>
          <a:lstStyle/>
          <a:p>
            <a:pPr algn="l">
              <a:lnSpc>
                <a:spcPct val="100000"/>
              </a:lnSpc>
              <a:spcAft>
                <a:spcPts val="0"/>
              </a:spcAft>
            </a:pPr>
            <a:r>
              <a:rPr sz="5200" b="0" i="0" lang="en-US">
                <a:solidFill>
                  <a:srgbClr val="7A3F24"/>
                </a:solidFill>
                <a:latin typeface="Century Schoolbook"/>
              </a:rPr>
              <a:t>1 of 124</a:t>
            </a:r>
          </a:p>
        </p:txBody>
      </p:sp>
      <p:sp>
        <p:nvSpPr>
          <p:cNvPr id="12" name="Label"/>
          <p:cNvSpPr txBox="1"/>
          <p:nvPr/>
        </p:nvSpPr>
        <p:spPr>
          <a:xfrm>
            <a:off x="6492240" y="2788920"/>
            <a:ext cx="4754880" cy="365760"/>
          </a:xfrm>
          <a:prstGeom prst="rect">
            <a:avLst/>
          </a:prstGeom>
          <a:noFill/>
        </p:spPr>
        <p:txBody>
          <a:bodyPr wrap="square" lIns="0" rIns="0" tIns="0" bIns="0" anchor="ctr">
            <a:noAutofit/>
          </a:bodyPr>
          <a:lstStyle/>
          <a:p>
            <a:pPr algn="l">
              <a:lnSpc>
                <a:spcPct val="100000"/>
              </a:lnSpc>
              <a:spcAft>
                <a:spcPts val="0"/>
              </a:spcAft>
            </a:pPr>
            <a:r>
              <a:rPr sz="2000" b="1" i="0" lang="en-US">
                <a:solidFill>
                  <a:srgbClr val="22241E"/>
                </a:solidFill>
                <a:latin typeface="Century Schoolbook"/>
              </a:rPr>
              <a:t>memorandum decisions reversed</a:t>
            </a:r>
          </a:p>
        </p:txBody>
      </p:sp>
      <p:sp>
        <p:nvSpPr>
          <p:cNvPr id="13" name="Rate"/>
          <p:cNvSpPr txBox="1"/>
          <p:nvPr/>
        </p:nvSpPr>
        <p:spPr>
          <a:xfrm>
            <a:off x="6492240" y="3200400"/>
            <a:ext cx="4754880" cy="457200"/>
          </a:xfrm>
          <a:prstGeom prst="rect">
            <a:avLst/>
          </a:prstGeom>
          <a:noFill/>
        </p:spPr>
        <p:txBody>
          <a:bodyPr wrap="square" lIns="0" rIns="0" tIns="0" bIns="0" anchor="t">
            <a:noAutofit/>
          </a:bodyPr>
          <a:lstStyle/>
          <a:p>
            <a:pPr algn="l">
              <a:lnSpc>
                <a:spcPct val="110000"/>
              </a:lnSpc>
              <a:spcAft>
                <a:spcPts val="0"/>
              </a:spcAft>
            </a:pPr>
            <a:r>
              <a:rPr sz="1500" b="0" i="0" lang="en-US">
                <a:solidFill>
                  <a:srgbClr val="575A4F"/>
                </a:solidFill>
                <a:latin typeface="Calibri"/>
              </a:rPr>
              <a:t>0.8%; 95% Wilson score interval 0.1% to 4.4%</a:t>
            </a:r>
          </a:p>
        </p:txBody>
      </p:sp>
      <p:sp>
        <p:nvSpPr>
          <p:cNvPr id="14" name="Panel">
            <a:extLst>
              <a:ext uri="{C183D7F6-B498-43B3-948B-1728B52AA6E4}">
                <adec:decorative xmlns:adec="http://schemas.microsoft.com/office/drawing/2017/decorative" val="1"/>
              </a:ext>
            </a:extLst>
          </p:cNvPr>
          <p:cNvSpPr/>
          <p:nvPr/>
        </p:nvSpPr>
        <p:spPr>
          <a:xfrm>
            <a:off x="731520" y="4023360"/>
            <a:ext cx="10725912" cy="2194560"/>
          </a:xfrm>
          <a:prstGeom prst="roundRect">
            <a:avLst>
              <a:gd name="adj" fmla="val 2500"/>
            </a:avLst>
          </a:prstGeom>
          <a:solidFill>
            <a:srgbClr val="E3E8DD"/>
          </a:solidFill>
          <a:ln w="9525">
            <a:solidFill>
              <a:srgbClr val="D7D1C1"/>
            </a:solidFill>
          </a:ln>
        </p:spPr>
        <p:txBody>
          <a:bodyPr rtlCol="0" anchor="ctr"/>
          <a:lstStyle/>
          <a:p>
            <a:pPr algn="ctr"/>
          </a:p>
        </p:txBody>
      </p:sp>
      <p:sp>
        <p:nvSpPr>
          <p:cNvPr id="15" name="Caution"/>
          <p:cNvSpPr txBox="1"/>
          <p:nvPr/>
        </p:nvSpPr>
        <p:spPr>
          <a:xfrm>
            <a:off x="1005840" y="4160520"/>
            <a:ext cx="10149840" cy="1965960"/>
          </a:xfrm>
          <a:prstGeom prst="rect">
            <a:avLst/>
          </a:prstGeom>
          <a:noFill/>
        </p:spPr>
        <p:txBody>
          <a:bodyPr wrap="square" lIns="0" rIns="0" tIns="0" bIns="0" anchor="t">
            <a:noAutofit/>
          </a:bodyPr>
          <a:lstStyle/>
          <a:p>
            <a:pPr algn="l">
              <a:lnSpc>
                <a:spcPct val="110000"/>
              </a:lnSpc>
              <a:spcAft>
                <a:spcPts val="600"/>
              </a:spcAft>
            </a:pPr>
            <a:r>
              <a:rPr sz="2200" b="1" i="0" lang="en-US">
                <a:solidFill>
                  <a:srgbClr val="1E4030"/>
                </a:solidFill>
                <a:latin typeface="Century Schoolbook"/>
              </a:rPr>
              <a:t>This is not the chance a trial ruling is reversed.</a:t>
            </a:r>
          </a:p>
          <a:p>
            <a:pPr algn="l">
              <a:lnSpc>
                <a:spcPct val="112000"/>
              </a:lnSpc>
              <a:spcAft>
                <a:spcPts val="600"/>
              </a:spcAft>
            </a:pPr>
            <a:r>
              <a:rPr sz="1900" b="0" i="0" lang="en-US">
                <a:solidFill>
                  <a:srgbClr val="22241E"/>
                </a:solidFill>
                <a:latin typeface="Century Schoolbook"/>
              </a:rPr>
              <a:t>The set is conditioned on an appeal and on an opinion that raised an evidence question, and memoranda skew toward routine affirmances. Overall 4.5% (95% Wilson score interval 2.3% to 8.7%).</a:t>
            </a:r>
          </a:p>
          <a:p>
            <a:pPr algn="l">
              <a:lnSpc>
                <a:spcPct val="110000"/>
              </a:lnSpc>
              <a:spcAft>
                <a:spcPts val="0"/>
              </a:spcAft>
            </a:pPr>
            <a:r>
              <a:rPr sz="1600" b="0" i="0" lang="en-US">
                <a:solidFill>
                  <a:srgbClr val="575A4F"/>
                </a:solidFill>
                <a:latin typeface="Century Schoolbook"/>
              </a:rPr>
              <a:t>By case type: criminal 5 of 142, civil 2 of 24, juvenile 1 of 10; the civil and juvenile cells are small.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41 opinions were affirmed despite error found or assumed</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10 / 15</a:t>
            </a:r>
          </a:p>
        </p:txBody>
      </p:sp>
      <p:sp>
        <p:nvSpPr>
          <p:cNvPr id="6" name="Panel">
            <a:extLst>
              <a:ext uri="{C183D7F6-B498-43B3-948B-1728B52AA6E4}">
                <adec:decorative xmlns:adec="http://schemas.microsoft.com/office/drawing/2017/decorative" val="1"/>
              </a:ext>
            </a:extLst>
          </p:cNvPr>
          <p:cNvSpPr/>
          <p:nvPr/>
        </p:nvSpPr>
        <p:spPr>
          <a:xfrm>
            <a:off x="731520" y="1783080"/>
            <a:ext cx="3438144" cy="2743200"/>
          </a:xfrm>
          <a:prstGeom prst="roundRect">
            <a:avLst>
              <a:gd name="adj" fmla="val 2000"/>
            </a:avLst>
          </a:prstGeom>
          <a:solidFill>
            <a:srgbClr val="F8F5EC"/>
          </a:solidFill>
          <a:ln w="9525">
            <a:solidFill>
              <a:srgbClr val="D7D1C1"/>
            </a:solidFill>
          </a:ln>
        </p:spPr>
        <p:txBody>
          <a:bodyPr rtlCol="0" anchor="ctr"/>
          <a:lstStyle/>
          <a:p>
            <a:pPr algn="ctr"/>
          </a:p>
        </p:txBody>
      </p:sp>
      <p:sp>
        <p:nvSpPr>
          <p:cNvPr id="7" name="Figure"/>
          <p:cNvSpPr txBox="1"/>
          <p:nvPr/>
        </p:nvSpPr>
        <p:spPr>
          <a:xfrm>
            <a:off x="960120" y="1874520"/>
            <a:ext cx="3017520" cy="1005840"/>
          </a:xfrm>
          <a:prstGeom prst="rect">
            <a:avLst/>
          </a:prstGeom>
          <a:noFill/>
        </p:spPr>
        <p:txBody>
          <a:bodyPr wrap="square" lIns="0" rIns="0" tIns="0" bIns="0" anchor="ctr">
            <a:noAutofit/>
          </a:bodyPr>
          <a:lstStyle/>
          <a:p>
            <a:pPr algn="l">
              <a:lnSpc>
                <a:spcPct val="100000"/>
              </a:lnSpc>
              <a:spcAft>
                <a:spcPts val="0"/>
              </a:spcAft>
            </a:pPr>
            <a:r>
              <a:rPr sz="5200" b="0" i="0" lang="en-US">
                <a:solidFill>
                  <a:srgbClr val="7A3F24"/>
                </a:solidFill>
                <a:latin typeface="Century Schoolbook"/>
              </a:rPr>
              <a:t>41</a:t>
            </a:r>
          </a:p>
        </p:txBody>
      </p:sp>
      <p:sp>
        <p:nvSpPr>
          <p:cNvPr id="8" name="Meaning"/>
          <p:cNvSpPr txBox="1"/>
          <p:nvPr/>
        </p:nvSpPr>
        <p:spPr>
          <a:xfrm>
            <a:off x="960120" y="2971800"/>
            <a:ext cx="3017520" cy="1463040"/>
          </a:xfrm>
          <a:prstGeom prst="rect">
            <a:avLst/>
          </a:prstGeom>
          <a:noFill/>
        </p:spPr>
        <p:txBody>
          <a:bodyPr wrap="square" lIns="0" rIns="0" tIns="0" bIns="0" anchor="t">
            <a:noAutofit/>
          </a:bodyPr>
          <a:lstStyle/>
          <a:p>
            <a:pPr algn="l">
              <a:lnSpc>
                <a:spcPct val="112000"/>
              </a:lnSpc>
              <a:spcAft>
                <a:spcPts val="0"/>
              </a:spcAft>
            </a:pPr>
            <a:r>
              <a:rPr sz="1900" b="0" i="0" lang="en-US">
                <a:solidFill>
                  <a:srgbClr val="22241E"/>
                </a:solidFill>
                <a:latin typeface="Century Schoolbook"/>
              </a:rPr>
              <a:t>opinions coded error but harmless; the court found or assumed error and still affirmed.</a:t>
            </a:r>
          </a:p>
        </p:txBody>
      </p:sp>
      <p:sp>
        <p:nvSpPr>
          <p:cNvPr id="9" name="Panel">
            <a:extLst>
              <a:ext uri="{C183D7F6-B498-43B3-948B-1728B52AA6E4}">
                <adec:decorative xmlns:adec="http://schemas.microsoft.com/office/drawing/2017/decorative" val="1"/>
              </a:ext>
            </a:extLst>
          </p:cNvPr>
          <p:cNvSpPr/>
          <p:nvPr/>
        </p:nvSpPr>
        <p:spPr>
          <a:xfrm>
            <a:off x="4361688" y="1783080"/>
            <a:ext cx="3438144" cy="2743200"/>
          </a:xfrm>
          <a:prstGeom prst="roundRect">
            <a:avLst>
              <a:gd name="adj" fmla="val 2000"/>
            </a:avLst>
          </a:prstGeom>
          <a:solidFill>
            <a:srgbClr val="F8F5EC"/>
          </a:solidFill>
          <a:ln w="9525">
            <a:solidFill>
              <a:srgbClr val="D7D1C1"/>
            </a:solidFill>
          </a:ln>
        </p:spPr>
        <p:txBody>
          <a:bodyPr rtlCol="0" anchor="ctr"/>
          <a:lstStyle/>
          <a:p>
            <a:pPr algn="ctr"/>
          </a:p>
        </p:txBody>
      </p:sp>
      <p:sp>
        <p:nvSpPr>
          <p:cNvPr id="10" name="Figure"/>
          <p:cNvSpPr txBox="1"/>
          <p:nvPr/>
        </p:nvSpPr>
        <p:spPr>
          <a:xfrm>
            <a:off x="4590288" y="1874520"/>
            <a:ext cx="3017520" cy="1005840"/>
          </a:xfrm>
          <a:prstGeom prst="rect">
            <a:avLst/>
          </a:prstGeom>
          <a:noFill/>
        </p:spPr>
        <p:txBody>
          <a:bodyPr wrap="square" lIns="0" rIns="0" tIns="0" bIns="0" anchor="ctr">
            <a:noAutofit/>
          </a:bodyPr>
          <a:lstStyle/>
          <a:p>
            <a:pPr algn="l">
              <a:lnSpc>
                <a:spcPct val="100000"/>
              </a:lnSpc>
              <a:spcAft>
                <a:spcPts val="0"/>
              </a:spcAft>
            </a:pPr>
            <a:r>
              <a:rPr sz="5200" b="0" i="0" lang="en-US">
                <a:solidFill>
                  <a:srgbClr val="7A3F24"/>
                </a:solidFill>
                <a:latin typeface="Century Schoolbook"/>
              </a:rPr>
              <a:t>28 of 41</a:t>
            </a:r>
          </a:p>
        </p:txBody>
      </p:sp>
      <p:sp>
        <p:nvSpPr>
          <p:cNvPr id="11" name="Meaning"/>
          <p:cNvSpPr txBox="1"/>
          <p:nvPr/>
        </p:nvSpPr>
        <p:spPr>
          <a:xfrm>
            <a:off x="4590288" y="2971800"/>
            <a:ext cx="3017520" cy="1463040"/>
          </a:xfrm>
          <a:prstGeom prst="rect">
            <a:avLst/>
          </a:prstGeom>
          <a:noFill/>
        </p:spPr>
        <p:txBody>
          <a:bodyPr wrap="square" lIns="0" rIns="0" tIns="0" bIns="0" anchor="t">
            <a:noAutofit/>
          </a:bodyPr>
          <a:lstStyle/>
          <a:p>
            <a:pPr algn="l">
              <a:lnSpc>
                <a:spcPct val="112000"/>
              </a:lnSpc>
              <a:spcAft>
                <a:spcPts val="0"/>
              </a:spcAft>
            </a:pPr>
            <a:r>
              <a:rPr sz="1900" b="0" i="0" lang="en-US">
                <a:solidFill>
                  <a:srgbClr val="22241E"/>
                </a:solidFill>
                <a:latin typeface="Century Schoolbook"/>
              </a:rPr>
              <a:t>are memorandum decisions, so the lesson is practical, not precedential.</a:t>
            </a:r>
          </a:p>
        </p:txBody>
      </p:sp>
      <p:sp>
        <p:nvSpPr>
          <p:cNvPr id="12" name="Panel">
            <a:extLst>
              <a:ext uri="{C183D7F6-B498-43B3-948B-1728B52AA6E4}">
                <adec:decorative xmlns:adec="http://schemas.microsoft.com/office/drawing/2017/decorative" val="1"/>
              </a:ext>
            </a:extLst>
          </p:cNvPr>
          <p:cNvSpPr/>
          <p:nvPr/>
        </p:nvSpPr>
        <p:spPr>
          <a:xfrm>
            <a:off x="7991856" y="1783080"/>
            <a:ext cx="3438144" cy="2743200"/>
          </a:xfrm>
          <a:prstGeom prst="roundRect">
            <a:avLst>
              <a:gd name="adj" fmla="val 2000"/>
            </a:avLst>
          </a:prstGeom>
          <a:solidFill>
            <a:srgbClr val="F8F5EC"/>
          </a:solidFill>
          <a:ln w="9525">
            <a:solidFill>
              <a:srgbClr val="D7D1C1"/>
            </a:solidFill>
          </a:ln>
        </p:spPr>
        <p:txBody>
          <a:bodyPr rtlCol="0" anchor="ctr"/>
          <a:lstStyle/>
          <a:p>
            <a:pPr algn="ctr"/>
          </a:p>
        </p:txBody>
      </p:sp>
      <p:sp>
        <p:nvSpPr>
          <p:cNvPr id="13" name="Figure"/>
          <p:cNvSpPr txBox="1"/>
          <p:nvPr/>
        </p:nvSpPr>
        <p:spPr>
          <a:xfrm>
            <a:off x="8220456" y="1874520"/>
            <a:ext cx="3017520" cy="1005840"/>
          </a:xfrm>
          <a:prstGeom prst="rect">
            <a:avLst/>
          </a:prstGeom>
          <a:noFill/>
        </p:spPr>
        <p:txBody>
          <a:bodyPr wrap="square" lIns="0" rIns="0" tIns="0" bIns="0" anchor="ctr">
            <a:noAutofit/>
          </a:bodyPr>
          <a:lstStyle/>
          <a:p>
            <a:pPr algn="l">
              <a:lnSpc>
                <a:spcPct val="100000"/>
              </a:lnSpc>
              <a:spcAft>
                <a:spcPts val="0"/>
              </a:spcAft>
            </a:pPr>
            <a:r>
              <a:rPr sz="2400" b="0" i="0" lang="en-US">
                <a:solidFill>
                  <a:srgbClr val="7A3F24"/>
                </a:solidFill>
                <a:latin typeface="Century Schoolbook"/>
              </a:rPr>
              <a:t>Where they cluster</a:t>
            </a:r>
          </a:p>
        </p:txBody>
      </p:sp>
      <p:sp>
        <p:nvSpPr>
          <p:cNvPr id="14" name="Meaning"/>
          <p:cNvSpPr txBox="1"/>
          <p:nvPr/>
        </p:nvSpPr>
        <p:spPr>
          <a:xfrm>
            <a:off x="8220456" y="2971800"/>
            <a:ext cx="3017520" cy="1463040"/>
          </a:xfrm>
          <a:prstGeom prst="rect">
            <a:avLst/>
          </a:prstGeom>
          <a:noFill/>
        </p:spPr>
        <p:txBody>
          <a:bodyPr wrap="square" lIns="0" rIns="0" tIns="0" bIns="0" anchor="t">
            <a:noAutofit/>
          </a:bodyPr>
          <a:lstStyle/>
          <a:p>
            <a:pPr algn="l">
              <a:lnSpc>
                <a:spcPct val="112000"/>
              </a:lnSpc>
              <a:spcAft>
                <a:spcPts val="0"/>
              </a:spcAft>
            </a:pPr>
            <a:r>
              <a:rPr sz="1900" b="0" i="0" lang="en-US">
                <a:solidFill>
                  <a:srgbClr val="22241E"/>
                </a:solidFill>
                <a:latin typeface="Century Schoolbook"/>
              </a:rPr>
              <a:t>Relevance &amp; balancing (12), hearsay (9), rule 404 other acts (8).</a:t>
            </a:r>
          </a:p>
        </p:txBody>
      </p:sp>
      <p:sp>
        <p:nvSpPr>
          <p:cNvPr id="15" name="Reading"/>
          <p:cNvSpPr txBox="1"/>
          <p:nvPr/>
        </p:nvSpPr>
        <p:spPr>
          <a:xfrm>
            <a:off x="731520" y="4800600"/>
            <a:ext cx="10725912" cy="1371600"/>
          </a:xfrm>
          <a:prstGeom prst="rect">
            <a:avLst/>
          </a:prstGeom>
          <a:noFill/>
        </p:spPr>
        <p:txBody>
          <a:bodyPr wrap="square" lIns="0" rIns="0" tIns="0" bIns="0" anchor="t">
            <a:noAutofit/>
          </a:bodyPr>
          <a:lstStyle/>
          <a:p>
            <a:pPr algn="l">
              <a:lnSpc>
                <a:spcPct val="112000"/>
              </a:lnSpc>
              <a:spcAft>
                <a:spcPts val="800"/>
              </a:spcAft>
            </a:pPr>
            <a:r>
              <a:rPr sz="2100" b="0" i="0" lang="en-US">
                <a:solidFill>
                  <a:srgbClr val="22241E"/>
                </a:solidFill>
                <a:latin typeface="Century Schoolbook"/>
              </a:rPr>
              <a:t>These are records that were untidy but lost nothing on appeal. Memoranda are not precedent; verify in the opinion.</a:t>
            </a:r>
          </a:p>
          <a:p>
            <a:pPr algn="l">
              <a:lnSpc>
                <a:spcPct val="110000"/>
              </a:lnSpc>
              <a:spcAft>
                <a:spcPts val="0"/>
              </a:spcAft>
            </a:pPr>
            <a:r>
              <a:rPr sz="1500" b="0" i="0" lang="en-US">
                <a:solidFill>
                  <a:srgbClr val="575A4F"/>
                </a:solidFill>
                <a:latin typeface="Calibri"/>
              </a:rPr>
              <a:t>Alternative “even if” harmless holdings are coded by the primary holding, so this count is a floor for harmless-error reasoning.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Preservation changed on July 1, 2026: a definitive ruling no longer needs to be renewed</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11 / 15</a:t>
            </a:r>
          </a:p>
        </p:txBody>
      </p:sp>
      <p:sp>
        <p:nvSpPr>
          <p:cNvPr id="6" name="Panel">
            <a:extLst>
              <a:ext uri="{C183D7F6-B498-43B3-948B-1728B52AA6E4}">
                <adec:decorative xmlns:adec="http://schemas.microsoft.com/office/drawing/2017/decorative" val="1"/>
              </a:ext>
            </a:extLst>
          </p:cNvPr>
          <p:cNvSpPr/>
          <p:nvPr/>
        </p:nvSpPr>
        <p:spPr>
          <a:xfrm>
            <a:off x="731520" y="1783080"/>
            <a:ext cx="5239512" cy="3383280"/>
          </a:xfrm>
          <a:prstGeom prst="roundRect">
            <a:avLst>
              <a:gd name="adj" fmla="val 1621"/>
            </a:avLst>
          </a:prstGeom>
          <a:solidFill>
            <a:srgbClr val="F8F5EC"/>
          </a:solidFill>
          <a:ln w="9525">
            <a:solidFill>
              <a:srgbClr val="D7D1C1"/>
            </a:solidFill>
          </a:ln>
        </p:spPr>
        <p:txBody>
          <a:bodyPr rtlCol="0" anchor="ctr"/>
          <a:lstStyle/>
          <a:p>
            <a:pPr algn="ctr"/>
          </a:p>
        </p:txBody>
      </p:sp>
      <p:sp>
        <p:nvSpPr>
          <p:cNvPr id="7" name="Amendment"/>
          <p:cNvSpPr txBox="1"/>
          <p:nvPr/>
        </p:nvSpPr>
        <p:spPr>
          <a:xfrm>
            <a:off x="960120" y="1901952"/>
            <a:ext cx="4800600" cy="320040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7A3F24"/>
                </a:solidFill>
                <a:latin typeface="Calibri"/>
              </a:rPr>
              <a:t>The amendment</a:t>
            </a:r>
          </a:p>
          <a:p>
            <a:pPr algn="l">
              <a:lnSpc>
                <a:spcPct val="112000"/>
              </a:lnSpc>
              <a:spcAft>
                <a:spcPts val="0"/>
              </a:spcAft>
            </a:pPr>
            <a:r>
              <a:rPr sz="2000" b="0" i="0" lang="en-US">
                <a:solidFill>
                  <a:srgbClr val="22241E"/>
                </a:solidFill>
                <a:latin typeface="Century Schoolbook"/>
              </a:rPr>
              <a:t>The Indiana Supreme Court amended Evidence Rule 103(b) by order of March 6, 2026 (Cause No. 26S-MS-8), effective July 1, 2026. Once the court rules definitively on the record, before or at trial, a party need not renew the objection or offer of proof.</a:t>
            </a:r>
          </a:p>
        </p:txBody>
      </p:sp>
      <p:sp>
        <p:nvSpPr>
          <p:cNvPr id="8" name="Panel">
            <a:extLst>
              <a:ext uri="{C183D7F6-B498-43B3-948B-1728B52AA6E4}">
                <adec:decorative xmlns:adec="http://schemas.microsoft.com/office/drawing/2017/decorative" val="1"/>
              </a:ext>
            </a:extLst>
          </p:cNvPr>
          <p:cNvSpPr/>
          <p:nvPr/>
        </p:nvSpPr>
        <p:spPr>
          <a:xfrm>
            <a:off x="6217920" y="1783080"/>
            <a:ext cx="5239512" cy="3383280"/>
          </a:xfrm>
          <a:prstGeom prst="roundRect">
            <a:avLst>
              <a:gd name="adj" fmla="val 1621"/>
            </a:avLst>
          </a:prstGeom>
          <a:solidFill>
            <a:srgbClr val="F8F5EC"/>
          </a:solidFill>
          <a:ln w="9525">
            <a:solidFill>
              <a:srgbClr val="D7D1C1"/>
            </a:solidFill>
          </a:ln>
        </p:spPr>
        <p:txBody>
          <a:bodyPr rtlCol="0" anchor="ctr"/>
          <a:lstStyle/>
          <a:p>
            <a:pPr algn="ctr"/>
          </a:p>
        </p:txBody>
      </p:sp>
      <p:sp>
        <p:nvSpPr>
          <p:cNvPr id="9" name="Cases"/>
          <p:cNvSpPr txBox="1"/>
          <p:nvPr/>
        </p:nvSpPr>
        <p:spPr>
          <a:xfrm>
            <a:off x="6446520" y="1901952"/>
            <a:ext cx="4800600" cy="320040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7A3F24"/>
                </a:solidFill>
                <a:latin typeface="Calibri"/>
              </a:rPr>
              <a:t>What this year’s cases show</a:t>
            </a:r>
          </a:p>
          <a:p>
            <a:pPr algn="l">
              <a:lnSpc>
                <a:spcPct val="112000"/>
              </a:lnSpc>
              <a:spcAft>
                <a:spcPts val="1000"/>
              </a:spcAft>
            </a:pPr>
            <a:r>
              <a:rPr sz="2000" b="0" i="0" lang="en-US">
                <a:solidFill>
                  <a:srgbClr val="22241E"/>
                </a:solidFill>
                <a:latin typeface="Century Schoolbook"/>
              </a:rPr>
              <a:t>Preservation mattered. 10 of the 176 opinions are coded raised, not reached, which includes issues held waived or unpreserved.</a:t>
            </a:r>
          </a:p>
          <a:p>
            <a:pPr algn="l">
              <a:lnSpc>
                <a:spcPct val="112000"/>
              </a:lnSpc>
              <a:spcAft>
                <a:spcPts val="0"/>
              </a:spcAft>
            </a:pPr>
            <a:r>
              <a:rPr sz="2000" b="0" i="0" lang="en-US">
                <a:solidFill>
                  <a:srgbClr val="22241E"/>
                </a:solidFill>
                <a:latin typeface="Century Schoolbook"/>
              </a:rPr>
              <a:t>The amendment does not change what counts as a waiver; read the opinion.</a:t>
            </a:r>
          </a:p>
        </p:txBody>
      </p:sp>
      <p:sp>
        <p:nvSpPr>
          <p:cNvPr id="10" name="Source"/>
          <p:cNvSpPr txBox="1"/>
          <p:nvPr/>
        </p:nvSpPr>
        <p:spPr>
          <a:xfrm>
            <a:off x="731520" y="5394960"/>
            <a:ext cx="10725912" cy="868680"/>
          </a:xfrm>
          <a:prstGeom prst="rect">
            <a:avLst/>
          </a:prstGeom>
          <a:noFill/>
        </p:spPr>
        <p:txBody>
          <a:bodyPr wrap="square" lIns="0" rIns="0" tIns="0" bIns="0" anchor="t">
            <a:noAutofit/>
          </a:bodyPr>
          <a:lstStyle/>
          <a:p>
            <a:pPr algn="l">
              <a:lnSpc>
                <a:spcPct val="115000"/>
              </a:lnSpc>
              <a:spcAft>
                <a:spcPts val="0"/>
              </a:spcAft>
            </a:pPr>
            <a:r>
              <a:rPr sz="1500" b="0" i="0" lang="en-US">
                <a:solidFill>
                  <a:srgbClr val="575A4F"/>
                </a:solidFill>
                <a:latin typeface="Calibri"/>
              </a:rPr>
              <a:t>Rule text as supplied, including the amendment to Rule 103(b) effective July 1, 2026; other rules carry their own effective dates. Official text: rules.incourts.gov. Check the current rule before relying on this summary.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AI-assisted screening, recomputed by code, then audited against the court’s documents by AI agents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12 / 15</a:t>
            </a:r>
          </a:p>
        </p:txBody>
      </p:sp>
      <p:sp>
        <p:nvSpPr>
          <p:cNvPr id="6" name="Panel">
            <a:extLst>
              <a:ext uri="{C183D7F6-B498-43B3-948B-1728B52AA6E4}">
                <adec:decorative xmlns:adec="http://schemas.microsoft.com/office/drawing/2017/decorative" val="1"/>
              </a:ext>
            </a:extLst>
          </p:cNvPr>
          <p:cNvSpPr/>
          <p:nvPr/>
        </p:nvSpPr>
        <p:spPr>
          <a:xfrm>
            <a:off x="731520"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7" name="1  AI-assisted coding"/>
          <p:cNvSpPr txBox="1"/>
          <p:nvPr/>
        </p:nvSpPr>
        <p:spPr>
          <a:xfrm>
            <a:off x="932688" y="1920240"/>
            <a:ext cx="3035808" cy="4206240"/>
          </a:xfrm>
          <a:prstGeom prst="rect">
            <a:avLst/>
          </a:prstGeom>
          <a:noFill/>
        </p:spPr>
        <p:txBody>
          <a:bodyPr wrap="square" lIns="0" rIns="0" tIns="0" bIns="0" anchor="t">
            <a:noAutofit/>
          </a:bodyPr>
          <a:lstStyle/>
          <a:p>
            <a:pPr algn="l">
              <a:lnSpc>
                <a:spcPct val="105000"/>
              </a:lnSpc>
              <a:spcAft>
                <a:spcPts val="1200"/>
              </a:spcAft>
            </a:pPr>
            <a:r>
              <a:rPr sz="2100" b="1" i="0" lang="en-US">
                <a:solidFill>
                  <a:srgbClr val="1E4030"/>
                </a:solidFill>
                <a:latin typeface="Century Schoolbook"/>
              </a:rPr>
              <a:t>1  AI-assisted coding</a:t>
            </a:r>
          </a:p>
          <a:p>
            <a:pPr algn="l">
              <a:lnSpc>
                <a:spcPct val="110000"/>
              </a:lnSpc>
              <a:spcAft>
                <a:spcPts val="1000"/>
              </a:spcAft>
            </a:pPr>
            <a:r>
              <a:rPr sz="1750" b="0" i="0" lang="en-US">
                <a:solidFill>
                  <a:srgbClr val="22241E"/>
                </a:solidFill>
                <a:latin typeface="Century Schoolbook"/>
              </a:rPr>
              <a:t>Run on full-text opinions from July 1, 2025 to June 30, 2026.</a:t>
            </a:r>
          </a:p>
          <a:p>
            <a:pPr algn="l">
              <a:lnSpc>
                <a:spcPct val="110000"/>
              </a:lnSpc>
              <a:spcAft>
                <a:spcPts val="1000"/>
              </a:spcAft>
            </a:pPr>
            <a:r>
              <a:rPr sz="1750" b="0" i="0" lang="en-US">
                <a:solidFill>
                  <a:srgbClr val="22241E"/>
                </a:solidFill>
                <a:latin typeface="Century Schoolbook"/>
              </a:rPr>
              <a:t>176 opinions coded to fixed categories; July to September 2025 only partly (49 records).</a:t>
            </a:r>
          </a:p>
          <a:p>
            <a:pPr algn="l">
              <a:lnSpc>
                <a:spcPct val="110000"/>
              </a:lnSpc>
              <a:spcAft>
                <a:spcPts val="1000"/>
              </a:spcAft>
            </a:pPr>
            <a:r>
              <a:rPr sz="1750" b="0" i="0" lang="en-US">
                <a:solidFill>
                  <a:srgbClr val="22241E"/>
                </a:solidFill>
                <a:latin typeface="Century Schoolbook"/>
              </a:rPr>
              <a:t>A second pass was a consistency check. No second-pass data is published, so it is not proof.</a:t>
            </a:r>
          </a:p>
        </p:txBody>
      </p:sp>
      <p:sp>
        <p:nvSpPr>
          <p:cNvPr id="8" name="Panel">
            <a:extLst>
              <a:ext uri="{C183D7F6-B498-43B3-948B-1728B52AA6E4}">
                <adec:decorative xmlns:adec="http://schemas.microsoft.com/office/drawing/2017/decorative" val="1"/>
              </a:ext>
            </a:extLst>
          </p:cNvPr>
          <p:cNvSpPr/>
          <p:nvPr/>
        </p:nvSpPr>
        <p:spPr>
          <a:xfrm>
            <a:off x="4361688"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9" name="2  Recomputed by code"/>
          <p:cNvSpPr txBox="1"/>
          <p:nvPr/>
        </p:nvSpPr>
        <p:spPr>
          <a:xfrm>
            <a:off x="4562856" y="1920240"/>
            <a:ext cx="3035808" cy="4206240"/>
          </a:xfrm>
          <a:prstGeom prst="rect">
            <a:avLst/>
          </a:prstGeom>
          <a:noFill/>
        </p:spPr>
        <p:txBody>
          <a:bodyPr wrap="square" lIns="0" rIns="0" tIns="0" bIns="0" anchor="t">
            <a:noAutofit/>
          </a:bodyPr>
          <a:lstStyle/>
          <a:p>
            <a:pPr algn="l">
              <a:lnSpc>
                <a:spcPct val="105000"/>
              </a:lnSpc>
              <a:spcAft>
                <a:spcPts val="1200"/>
              </a:spcAft>
            </a:pPr>
            <a:r>
              <a:rPr sz="2100" b="1" i="0" lang="en-US">
                <a:solidFill>
                  <a:srgbClr val="1E4030"/>
                </a:solidFill>
                <a:latin typeface="Century Schoolbook"/>
              </a:rPr>
              <a:t>2  Recomputed by code</a:t>
            </a:r>
          </a:p>
          <a:p>
            <a:pPr algn="l">
              <a:lnSpc>
                <a:spcPct val="110000"/>
              </a:lnSpc>
              <a:spcAft>
                <a:spcPts val="1000"/>
              </a:spcAft>
            </a:pPr>
            <a:r>
              <a:rPr sz="1750" b="0" i="0" lang="en-US">
                <a:solidFill>
                  <a:srgbClr val="22241E"/>
                </a:solidFill>
                <a:latin typeface="Century Schoolbook"/>
              </a:rPr>
              <a:t>Every count, rate and interval on these slides was recomputed from the published table with code.</a:t>
            </a:r>
          </a:p>
          <a:p>
            <a:pPr algn="l">
              <a:lnSpc>
                <a:spcPct val="110000"/>
              </a:lnSpc>
              <a:spcAft>
                <a:spcPts val="1000"/>
              </a:spcAft>
            </a:pPr>
            <a:r>
              <a:rPr sz="1750" b="0" i="0" lang="en-US">
                <a:solidFill>
                  <a:srgbClr val="22241E"/>
                </a:solidFill>
                <a:latin typeface="Century Schoolbook"/>
              </a:rPr>
              <a:t>That checks arithmetic, not coding.</a:t>
            </a:r>
          </a:p>
        </p:txBody>
      </p:sp>
      <p:sp>
        <p:nvSpPr>
          <p:cNvPr id="10" name="Panel">
            <a:extLst>
              <a:ext uri="{C183D7F6-B498-43B3-948B-1728B52AA6E4}">
                <adec:decorative xmlns:adec="http://schemas.microsoft.com/office/drawing/2017/decorative" val="1"/>
              </a:ext>
            </a:extLst>
          </p:cNvPr>
          <p:cNvSpPr/>
          <p:nvPr/>
        </p:nvSpPr>
        <p:spPr>
          <a:xfrm>
            <a:off x="7991856"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11" name="3  Checked against the court’s documents (by AI agents)"/>
          <p:cNvSpPr txBox="1"/>
          <p:nvPr/>
        </p:nvSpPr>
        <p:spPr>
          <a:xfrm>
            <a:off x="8193024" y="1920240"/>
            <a:ext cx="3035808" cy="4206240"/>
          </a:xfrm>
          <a:prstGeom prst="rect">
            <a:avLst/>
          </a:prstGeom>
          <a:noFill/>
        </p:spPr>
        <p:txBody>
          <a:bodyPr wrap="square" lIns="0" rIns="0" tIns="0" bIns="0" anchor="t">
            <a:noAutofit/>
          </a:bodyPr>
          <a:lstStyle/>
          <a:p>
            <a:pPr algn="l">
              <a:lnSpc>
                <a:spcPct val="105000"/>
              </a:lnSpc>
              <a:spcAft>
                <a:spcPts val="1200"/>
              </a:spcAft>
            </a:pPr>
            <a:r>
              <a:rPr sz="2100" b="1" i="0" lang="en-US">
                <a:solidFill>
                  <a:srgbClr val="1E4030"/>
                </a:solidFill>
                <a:latin typeface="Century Schoolbook"/>
              </a:rPr>
              <a:t>3  Checked against the court’s documents (by AI agents)</a:t>
            </a:r>
          </a:p>
          <a:p>
            <a:pPr algn="l">
              <a:lnSpc>
                <a:spcPct val="110000"/>
              </a:lnSpc>
              <a:spcAft>
                <a:spcPts val="1000"/>
              </a:spcAft>
            </a:pPr>
            <a:r>
              <a:rPr sz="1750" b="0" i="0" lang="en-US">
                <a:solidFill>
                  <a:srgbClr val="22241E"/>
                </a:solidFill>
                <a:latin typeface="Century Schoolbook"/>
              </a:rPr>
              <a:t>Twelve AI agents opened the court’s own documents: all eight reversals, 12 random criminal opinions and 14 other opinions.</a:t>
            </a:r>
          </a:p>
          <a:p>
            <a:pPr algn="l">
              <a:lnSpc>
                <a:spcPct val="110000"/>
              </a:lnSpc>
              <a:spcAft>
                <a:spcPts val="1000"/>
              </a:spcAft>
            </a:pPr>
            <a:r>
              <a:rPr sz="1750" b="0" i="0" lang="en-US">
                <a:solidFill>
                  <a:srgbClr val="22241E"/>
                </a:solidFill>
                <a:latin typeface="Century Schoolbook"/>
              </a:rPr>
              <a:t>No person has yet read every record. Read the opinion itself before citing anything.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What the audit found: the headline holds, and the wording was corrected</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13 / 15</a:t>
            </a:r>
          </a:p>
        </p:txBody>
      </p:sp>
      <p:sp>
        <p:nvSpPr>
          <p:cNvPr id="6" name="Panel">
            <a:extLst>
              <a:ext uri="{C183D7F6-B498-43B3-948B-1728B52AA6E4}">
                <adec:decorative xmlns:adec="http://schemas.microsoft.com/office/drawing/2017/decorative" val="1"/>
              </a:ext>
            </a:extLst>
          </p:cNvPr>
          <p:cNvSpPr/>
          <p:nvPr/>
        </p:nvSpPr>
        <p:spPr>
          <a:xfrm>
            <a:off x="731520" y="1783080"/>
            <a:ext cx="5239512" cy="4434840"/>
          </a:xfrm>
          <a:prstGeom prst="roundRect">
            <a:avLst>
              <a:gd name="adj" fmla="val 1237"/>
            </a:avLst>
          </a:prstGeom>
          <a:solidFill>
            <a:srgbClr val="E3E8DD"/>
          </a:solidFill>
          <a:ln w="9525">
            <a:solidFill>
              <a:srgbClr val="D7D1C1"/>
            </a:solidFill>
          </a:ln>
        </p:spPr>
        <p:txBody>
          <a:bodyPr rtlCol="0" anchor="ctr"/>
          <a:lstStyle/>
          <a:p>
            <a:pPr algn="ctr"/>
          </a:p>
        </p:txBody>
      </p:sp>
      <p:sp>
        <p:nvSpPr>
          <p:cNvPr id="7" name="What holds"/>
          <p:cNvSpPr txBox="1"/>
          <p:nvPr/>
        </p:nvSpPr>
        <p:spPr>
          <a:xfrm>
            <a:off x="960120" y="1901952"/>
            <a:ext cx="4800600" cy="420624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1E4030"/>
                </a:solidFill>
                <a:latin typeface="Calibri"/>
              </a:rPr>
              <a:t>What holds</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Every count recomputes from the table; the coding itself is unverified.</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AI agents opened all eight reversals in the court’s own documents and confirmed them. No ninth evidence reversal turned up in a keyword screen of the other 168 (not a full read).</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Rates carry wide intervals: 4.5%, Wilson score interval 2.3% to 8.7%.</a:t>
            </a:r>
          </a:p>
        </p:txBody>
      </p:sp>
      <p:sp>
        <p:nvSpPr>
          <p:cNvPr id="8" name="Panel">
            <a:extLst>
              <a:ext uri="{C183D7F6-B498-43B3-948B-1728B52AA6E4}">
                <adec:decorative xmlns:adec="http://schemas.microsoft.com/office/drawing/2017/decorative" val="1"/>
              </a:ext>
            </a:extLst>
          </p:cNvPr>
          <p:cNvSpPr/>
          <p:nvPr/>
        </p:nvSpPr>
        <p:spPr>
          <a:xfrm>
            <a:off x="6217920" y="1783080"/>
            <a:ext cx="5239512" cy="4434840"/>
          </a:xfrm>
          <a:prstGeom prst="roundRect">
            <a:avLst>
              <a:gd name="adj" fmla="val 1237"/>
            </a:avLst>
          </a:prstGeom>
          <a:solidFill>
            <a:srgbClr val="F8F5EC"/>
          </a:solidFill>
          <a:ln w="9525">
            <a:solidFill>
              <a:srgbClr val="D7D1C1"/>
            </a:solidFill>
          </a:ln>
        </p:spPr>
        <p:txBody>
          <a:bodyPr rtlCol="0" anchor="ctr"/>
          <a:lstStyle/>
          <a:p>
            <a:pPr algn="ctr"/>
          </a:p>
        </p:txBody>
      </p:sp>
      <p:sp>
        <p:nvSpPr>
          <p:cNvPr id="9" name="What was corrected"/>
          <p:cNvSpPr txBox="1"/>
          <p:nvPr/>
        </p:nvSpPr>
        <p:spPr>
          <a:xfrm>
            <a:off x="6446520" y="1901952"/>
            <a:ext cx="4800600" cy="420624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7A3F24"/>
                </a:solidFill>
                <a:latin typeface="Calibri"/>
              </a:rPr>
              <a:t>What was corrected</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Not all eight are published: 7 are; Boehm is a memorandum.</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The monthly high is March at 2 of 12 (16.7%), not 11%.</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In a random 12 of 142 criminal opinions, two outcome codes were wrong; rule and issue labels are the weaker part.</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Reporter (N.E.3d) citations are unverified. Use docket, date and the court’s URL.</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July to September 2025: 49 records (28%) only partly coded. 93 records carry a month, not a day.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B2823"/>
        </a:solidFill>
        <a:effectLst/>
      </p:bgPr>
    </p:bg>
    <p:spTree>
      <p:nvGrpSpPr>
        <p:cNvPr id="1" name=""/>
        <p:cNvGrpSpPr/>
        <p:nvPr/>
      </p:nvGrpSpPr>
      <p:grpSpPr/>
      <p:sp>
        <p:nvSpPr>
          <p:cNvPr id="2" name="Title"/>
          <p:cNvSpPr>
            <a:spLocks noGrp="1"/>
          </p:cNvSpPr>
          <p:nvPr>
            <p:ph type="title"/>
          </p:nvPr>
        </p:nvSpPr>
        <p:spPr>
          <a:xfrm>
            <a:off x="731520" y="713232"/>
            <a:ext cx="10698480" cy="731520"/>
          </a:xfrm>
        </p:spPr>
        <p:txBody>
          <a:bodyPr wrap="square" lIns="0" rIns="0" tIns="0" bIns="0" anchor="t">
            <a:noAutofit/>
          </a:bodyPr>
          <a:lstStyle/>
          <a:p>
            <a:pPr algn="l">
              <a:lnSpc>
                <a:spcPct val="105000"/>
              </a:lnSpc>
              <a:spcAft>
                <a:spcPts val="0"/>
              </a:spcAft>
            </a:pPr>
            <a:r>
              <a:rPr sz="3800" b="0" i="0" lang="en-US">
                <a:solidFill>
                  <a:srgbClr val="EEE8D6"/>
                </a:solidFill>
                <a:latin typeface="Century Schoolbook"/>
              </a:rPr>
              <a:t>Carry back three things</a:t>
            </a:r>
          </a:p>
        </p:txBody>
      </p:sp>
      <p:sp>
        <p:nvSpPr>
          <p:cNvPr id="3" name="Panel">
            <a:extLst>
              <a:ext uri="{C183D7F6-B498-43B3-948B-1728B52AA6E4}">
                <adec:decorative xmlns:adec="http://schemas.microsoft.com/office/drawing/2017/decorative" val="1"/>
              </a:ext>
            </a:extLst>
          </p:cNvPr>
          <p:cNvSpPr/>
          <p:nvPr/>
        </p:nvSpPr>
        <p:spPr>
          <a:xfrm>
            <a:off x="731520" y="457200"/>
            <a:ext cx="548640" cy="54864"/>
          </a:xfrm>
          <a:prstGeom prst="rect">
            <a:avLst/>
          </a:prstGeom>
          <a:solidFill>
            <a:srgbClr val="CDBA85"/>
          </a:solidFill>
          <a:ln>
            <a:noFill/>
          </a:ln>
        </p:spPr>
        <p:txBody>
          <a:bodyPr rtlCol="0" anchor="ctr"/>
          <a:lstStyle/>
          <a:p>
            <a:pPr algn="ctr"/>
          </a:p>
        </p:txBody>
      </p:sp>
      <p:sp>
        <p:nvSpPr>
          <p:cNvPr id="4" name="Number"/>
          <p:cNvSpPr txBox="1"/>
          <p:nvPr/>
        </p:nvSpPr>
        <p:spPr>
          <a:xfrm>
            <a:off x="731520" y="137160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1</a:t>
            </a:r>
          </a:p>
        </p:txBody>
      </p:sp>
      <p:sp>
        <p:nvSpPr>
          <p:cNvPr id="5" name="Point"/>
          <p:cNvSpPr txBox="1"/>
          <p:nvPr/>
        </p:nvSpPr>
        <p:spPr>
          <a:xfrm>
            <a:off x="1554480" y="137160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Deference carries the volume rules.</a:t>
            </a:r>
          </a:p>
          <a:p>
            <a:pPr algn="l">
              <a:lnSpc>
                <a:spcPct val="110000"/>
              </a:lnSpc>
              <a:spcAft>
                <a:spcPts val="0"/>
              </a:spcAft>
            </a:pPr>
            <a:r>
              <a:rPr sz="2000" b="0" i="0" lang="en-US">
                <a:solidFill>
                  <a:srgbClr val="BDC8C0"/>
                </a:solidFill>
                <a:latin typeface="Century Schoolbook"/>
              </a:rPr>
              <a:t>404, hearsay, relevance and authentication produced 108 opinions and 1 reversal.</a:t>
            </a:r>
          </a:p>
        </p:txBody>
      </p:sp>
      <p:sp>
        <p:nvSpPr>
          <p:cNvPr id="6" name="Number"/>
          <p:cNvSpPr txBox="1"/>
          <p:nvPr/>
        </p:nvSpPr>
        <p:spPr>
          <a:xfrm>
            <a:off x="731520" y="256032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2</a:t>
            </a:r>
          </a:p>
        </p:txBody>
      </p:sp>
      <p:sp>
        <p:nvSpPr>
          <p:cNvPr id="7" name="Point"/>
          <p:cNvSpPr txBox="1"/>
          <p:nvPr/>
        </p:nvSpPr>
        <p:spPr>
          <a:xfrm>
            <a:off x="1554480" y="256032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Reversals cluster where credibility is at stake.</a:t>
            </a:r>
          </a:p>
          <a:p>
            <a:pPr algn="l">
              <a:lnSpc>
                <a:spcPct val="110000"/>
              </a:lnSpc>
              <a:spcAft>
                <a:spcPts val="0"/>
              </a:spcAft>
            </a:pPr>
            <a:r>
              <a:rPr sz="2000" b="0" i="0" lang="en-US">
                <a:solidFill>
                  <a:srgbClr val="BDC8C0"/>
                </a:solidFill>
                <a:latin typeface="Century Schoolbook"/>
              </a:rPr>
              <a:t>Also in categorical rules such as vouching, rape shield and confrontation: a reading of eight cases, not a finding.</a:t>
            </a:r>
          </a:p>
        </p:txBody>
      </p:sp>
      <p:sp>
        <p:nvSpPr>
          <p:cNvPr id="8" name="Number"/>
          <p:cNvSpPr txBox="1"/>
          <p:nvPr/>
        </p:nvSpPr>
        <p:spPr>
          <a:xfrm>
            <a:off x="731520" y="374904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3</a:t>
            </a:r>
          </a:p>
        </p:txBody>
      </p:sp>
      <p:sp>
        <p:nvSpPr>
          <p:cNvPr id="9" name="Point"/>
          <p:cNvSpPr txBox="1"/>
          <p:nvPr/>
        </p:nvSpPr>
        <p:spPr>
          <a:xfrm>
            <a:off x="1554480" y="374904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Treat the numbers as a map, not a measurement.</a:t>
            </a:r>
          </a:p>
          <a:p>
            <a:pPr algn="l">
              <a:lnSpc>
                <a:spcPct val="110000"/>
              </a:lnSpc>
              <a:spcAft>
                <a:spcPts val="0"/>
              </a:spcAft>
            </a:pPr>
            <a:r>
              <a:rPr sz="2000" b="0" i="0" lang="en-US">
                <a:solidFill>
                  <a:srgbClr val="BDC8C0"/>
                </a:solidFill>
                <a:latin typeface="Century Schoolbook"/>
              </a:rPr>
              <a:t>A screening sample, audited by AI agents, not read record by record. Check the opinion before citing.</a:t>
            </a:r>
          </a:p>
        </p:txBody>
      </p:sp>
      <p:cxnSp>
        <p:nvCxnSpPr>
          <p:cNvPr id="10" name="Rule">
            <a:extLst>
              <a:ext uri="{C183D7F6-B498-43B3-948B-1728B52AA6E4}">
                <adec:decorative xmlns:adec="http://schemas.microsoft.com/office/drawing/2017/decorative" val="1"/>
              </a:ext>
            </a:extLst>
          </p:cNvPr>
          <p:cNvCxnSpPr/>
          <p:nvPr/>
        </p:nvCxnSpPr>
        <p:spPr>
          <a:xfrm>
            <a:off x="731520" y="5029200"/>
            <a:ext cx="10725912" cy="0"/>
          </a:xfrm>
          <a:prstGeom prst="line">
            <a:avLst/>
          </a:prstGeom>
          <a:ln w="9525">
            <a:solidFill>
              <a:srgbClr val="3F5148"/>
            </a:solidFill>
          </a:ln>
        </p:spPr>
      </p:cxnSp>
      <p:sp>
        <p:nvSpPr>
          <p:cNvPr id="11" name="Rights and caveats"/>
          <p:cNvSpPr txBox="1"/>
          <p:nvPr/>
        </p:nvSpPr>
        <p:spPr>
          <a:xfrm>
            <a:off x="731520" y="5120640"/>
            <a:ext cx="10725912" cy="1691640"/>
          </a:xfrm>
          <a:prstGeom prst="rect">
            <a:avLst/>
          </a:prstGeom>
          <a:noFill/>
        </p:spPr>
        <p:txBody>
          <a:bodyPr wrap="square" lIns="0" rIns="0" tIns="0" bIns="0" anchor="t">
            <a:noAutofit/>
          </a:bodyPr>
          <a:lstStyle/>
          <a:p>
            <a:pPr algn="l">
              <a:lnSpc>
                <a:spcPct val="108000"/>
              </a:lnSpc>
              <a:spcAft>
                <a:spcPts val="400"/>
              </a:spcAft>
            </a:pPr>
            <a:r>
              <a:rPr sz="1300" b="0" i="0" lang="en-US">
                <a:solidFill>
                  <a:srgbClr val="BDC8C0"/>
                </a:solidFill>
                <a:latin typeface="Calibri"/>
              </a:rPr>
              <a:t>Public domain (CC0 1.0): to the extent possible under law, Danielle M. Teagarden has dedicated the original text, compiled data, handouts and slides to the public domain (creativecommons.org/publicdomain/zero/1.0/). Court opinions and rule text are Indiana court publications and are not covered by the dedication; third-party material keeps its own terms. Provided as is.</a:t>
            </a:r>
          </a:p>
          <a:p>
            <a:pPr algn="l">
              <a:lnSpc>
                <a:spcPct val="108000"/>
              </a:lnSpc>
              <a:spcAft>
                <a:spcPts val="400"/>
              </a:spcAft>
            </a:pPr>
            <a:r>
              <a:rPr sz="1300" b="0" i="0" lang="en-US">
                <a:solidFill>
                  <a:srgbClr val="BDC8C0"/>
                </a:solidFill>
                <a:latin typeface="Calibri"/>
              </a:rPr>
              <a:t>AI-assisted screening, then a primary-source audit by AI agents (all eight reversals, 12 random criminal opinions and 14 other opinions checked against the court’s own documents); no person has yet read every record. Not for citation as published findings. Reporter (N.E.3d) citations in the dataset are unverified.</a:t>
            </a:r>
          </a:p>
          <a:p>
            <a:pPr algn="l">
              <a:lnSpc>
                <a:spcPct val="108000"/>
              </a:lnSpc>
              <a:spcAft>
                <a:spcPts val="0"/>
              </a:spcAft>
            </a:pPr>
            <a:r>
              <a:rPr sz="1400" b="1" i="0" lang="en-US">
                <a:solidFill>
                  <a:srgbClr val="EEE8D6"/>
                </a:solidFill>
                <a:latin typeface="Calibri"/>
              </a:rPr>
              <a:t>Exploratory Project by Danielle M. Teagarden. Not legal advice, and not an official statement of any court or organization.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Appendix: reversals ran from zero to two a month</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15 / 15</a:t>
            </a:r>
          </a:p>
        </p:txBody>
      </p:sp>
      <p:grpSp>
        <p:nvGrpSpPr>
          <p:cNvPr id="6" name="Opinions per month" descr="Opinions per month, one mark per opinion, with reversals as diamonds on top. July 2025: 14 opinions, 0 reversed; Aug 2025: 15 opinions, 0 reversed; Sept 2025: 20 opinions, 0 reversed; Oct 2025: 17 opinions, 1 reversed; Nov 2025: 11 opinions, 0 reversed; Dec 2025: 16 opinions, 2 reversed; Jan 2026: 14 opinions, 0 reversed; Feb 2026: 16 opinions, 1 reversed; Mar 2026: 12 opinions, 2 reversed; Apr 2026: 19 opinions, 1 reversed; May 2026: 10 opinions, 1 reversed; June 2026: 12 opinions, 0 reversed."/>
          <p:cNvGrpSpPr/>
          <p:nvPr/>
        </p:nvGrpSpPr>
        <p:grpSpPr>
          <a:xfrm>
            <a:off x="822960" y="2071116"/>
            <a:ext cx="7772400" cy="3762756"/>
            <a:chOff x="822960" y="2071116"/>
            <a:chExt cx="7772400" cy="3762756"/>
          </a:xfrm>
        </p:grpSpPr>
        <p:sp>
          <p:nvSpPr>
            <p:cNvPr id="7" name="Mark">
              <a:extLst>
                <a:ext uri="{C183D7F6-B498-43B3-948B-1728B52AA6E4}">
                  <adec:decorative xmlns:adec="http://schemas.microsoft.com/office/drawing/2017/decorative" val="1"/>
                </a:ext>
              </a:extLst>
            </p:cNvPr>
            <p:cNvSpPr/>
            <p:nvPr/>
          </p:nvSpPr>
          <p:spPr>
            <a:xfrm>
              <a:off x="1165860" y="5372100"/>
              <a:ext cx="137160" cy="137160"/>
            </a:xfrm>
            <a:prstGeom prst="ellipse">
              <a:avLst/>
            </a:prstGeom>
            <a:solidFill>
              <a:srgbClr val="C5CCC0"/>
            </a:solidFill>
            <a:ln w="9525">
              <a:solidFill>
                <a:srgbClr val="6B776E"/>
              </a:solidFill>
            </a:ln>
          </p:spPr>
          <p:txBody>
            <a:bodyPr rtlCol="0" anchor="ctr"/>
            <a:lstStyle/>
            <a:p>
              <a:pPr algn="ctr"/>
            </a:p>
          </p:txBody>
        </p:sp>
        <p:sp>
          <p:nvSpPr>
            <p:cNvPr id="8" name="Mark">
              <a:extLst>
                <a:ext uri="{C183D7F6-B498-43B3-948B-1728B52AA6E4}">
                  <adec:decorative xmlns:adec="http://schemas.microsoft.com/office/drawing/2017/decorative" val="1"/>
                </a:ext>
              </a:extLst>
            </p:cNvPr>
            <p:cNvSpPr/>
            <p:nvPr/>
          </p:nvSpPr>
          <p:spPr>
            <a:xfrm>
              <a:off x="1165860" y="5198364"/>
              <a:ext cx="137160" cy="137160"/>
            </a:xfrm>
            <a:prstGeom prst="ellipse">
              <a:avLst/>
            </a:prstGeom>
            <a:solidFill>
              <a:srgbClr val="C5CCC0"/>
            </a:solidFill>
            <a:ln w="9525">
              <a:solidFill>
                <a:srgbClr val="6B776E"/>
              </a:solidFill>
            </a:ln>
          </p:spPr>
          <p:txBody>
            <a:bodyPr rtlCol="0" anchor="ctr"/>
            <a:lstStyle/>
            <a:p>
              <a:pPr algn="ctr"/>
            </a:p>
          </p:txBody>
        </p:sp>
        <p:sp>
          <p:nvSpPr>
            <p:cNvPr id="9" name="Mark">
              <a:extLst>
                <a:ext uri="{C183D7F6-B498-43B3-948B-1728B52AA6E4}">
                  <adec:decorative xmlns:adec="http://schemas.microsoft.com/office/drawing/2017/decorative" val="1"/>
                </a:ext>
              </a:extLst>
            </p:cNvPr>
            <p:cNvSpPr/>
            <p:nvPr/>
          </p:nvSpPr>
          <p:spPr>
            <a:xfrm>
              <a:off x="1165860" y="5024628"/>
              <a:ext cx="137160" cy="137160"/>
            </a:xfrm>
            <a:prstGeom prst="ellipse">
              <a:avLst/>
            </a:prstGeom>
            <a:solidFill>
              <a:srgbClr val="C5CCC0"/>
            </a:solidFill>
            <a:ln w="9525">
              <a:solidFill>
                <a:srgbClr val="6B776E"/>
              </a:solidFill>
            </a:ln>
          </p:spPr>
          <p:txBody>
            <a:bodyPr rtlCol="0" anchor="ctr"/>
            <a:lstStyle/>
            <a:p>
              <a:pPr algn="ctr"/>
            </a:p>
          </p:txBody>
        </p:sp>
        <p:sp>
          <p:nvSpPr>
            <p:cNvPr id="10" name="Mark">
              <a:extLst>
                <a:ext uri="{C183D7F6-B498-43B3-948B-1728B52AA6E4}">
                  <adec:decorative xmlns:adec="http://schemas.microsoft.com/office/drawing/2017/decorative" val="1"/>
                </a:ext>
              </a:extLst>
            </p:cNvPr>
            <p:cNvSpPr/>
            <p:nvPr/>
          </p:nvSpPr>
          <p:spPr>
            <a:xfrm>
              <a:off x="1165860" y="4850892"/>
              <a:ext cx="137160" cy="137160"/>
            </a:xfrm>
            <a:prstGeom prst="ellipse">
              <a:avLst/>
            </a:prstGeom>
            <a:solidFill>
              <a:srgbClr val="C5CCC0"/>
            </a:solidFill>
            <a:ln w="9525">
              <a:solidFill>
                <a:srgbClr val="6B776E"/>
              </a:solidFill>
            </a:ln>
          </p:spPr>
          <p:txBody>
            <a:bodyPr rtlCol="0" anchor="ctr"/>
            <a:lstStyle/>
            <a:p>
              <a:pPr algn="ctr"/>
            </a:p>
          </p:txBody>
        </p:sp>
        <p:sp>
          <p:nvSpPr>
            <p:cNvPr id="11" name="Mark">
              <a:extLst>
                <a:ext uri="{C183D7F6-B498-43B3-948B-1728B52AA6E4}">
                  <adec:decorative xmlns:adec="http://schemas.microsoft.com/office/drawing/2017/decorative" val="1"/>
                </a:ext>
              </a:extLst>
            </p:cNvPr>
            <p:cNvSpPr/>
            <p:nvPr/>
          </p:nvSpPr>
          <p:spPr>
            <a:xfrm>
              <a:off x="1165860" y="4677156"/>
              <a:ext cx="137160" cy="137160"/>
            </a:xfrm>
            <a:prstGeom prst="ellipse">
              <a:avLst/>
            </a:prstGeom>
            <a:solidFill>
              <a:srgbClr val="C5CCC0"/>
            </a:solidFill>
            <a:ln w="9525">
              <a:solidFill>
                <a:srgbClr val="6B776E"/>
              </a:solidFill>
            </a:ln>
          </p:spPr>
          <p:txBody>
            <a:bodyPr rtlCol="0" anchor="ctr"/>
            <a:lstStyle/>
            <a:p>
              <a:pPr algn="ctr"/>
            </a:p>
          </p:txBody>
        </p:sp>
        <p:sp>
          <p:nvSpPr>
            <p:cNvPr id="12" name="Mark">
              <a:extLst>
                <a:ext uri="{C183D7F6-B498-43B3-948B-1728B52AA6E4}">
                  <adec:decorative xmlns:adec="http://schemas.microsoft.com/office/drawing/2017/decorative" val="1"/>
                </a:ext>
              </a:extLst>
            </p:cNvPr>
            <p:cNvSpPr/>
            <p:nvPr/>
          </p:nvSpPr>
          <p:spPr>
            <a:xfrm>
              <a:off x="1165860" y="4503420"/>
              <a:ext cx="137160" cy="137160"/>
            </a:xfrm>
            <a:prstGeom prst="ellipse">
              <a:avLst/>
            </a:prstGeom>
            <a:solidFill>
              <a:srgbClr val="C5CCC0"/>
            </a:solidFill>
            <a:ln w="9525">
              <a:solidFill>
                <a:srgbClr val="6B776E"/>
              </a:solidFill>
            </a:ln>
          </p:spPr>
          <p:txBody>
            <a:bodyPr rtlCol="0" anchor="ctr"/>
            <a:lstStyle/>
            <a:p>
              <a:pPr algn="ctr"/>
            </a:p>
          </p:txBody>
        </p:sp>
        <p:sp>
          <p:nvSpPr>
            <p:cNvPr id="13" name="Mark">
              <a:extLst>
                <a:ext uri="{C183D7F6-B498-43B3-948B-1728B52AA6E4}">
                  <adec:decorative xmlns:adec="http://schemas.microsoft.com/office/drawing/2017/decorative" val="1"/>
                </a:ext>
              </a:extLst>
            </p:cNvPr>
            <p:cNvSpPr/>
            <p:nvPr/>
          </p:nvSpPr>
          <p:spPr>
            <a:xfrm>
              <a:off x="1165860" y="4329684"/>
              <a:ext cx="137160" cy="137160"/>
            </a:xfrm>
            <a:prstGeom prst="ellipse">
              <a:avLst/>
            </a:prstGeom>
            <a:solidFill>
              <a:srgbClr val="C5CCC0"/>
            </a:solidFill>
            <a:ln w="9525">
              <a:solidFill>
                <a:srgbClr val="6B776E"/>
              </a:solidFill>
            </a:ln>
          </p:spPr>
          <p:txBody>
            <a:bodyPr rtlCol="0" anchor="ctr"/>
            <a:lstStyle/>
            <a:p>
              <a:pPr algn="ctr"/>
            </a:p>
          </p:txBody>
        </p:sp>
        <p:sp>
          <p:nvSpPr>
            <p:cNvPr id="14" name="Mark">
              <a:extLst>
                <a:ext uri="{C183D7F6-B498-43B3-948B-1728B52AA6E4}">
                  <adec:decorative xmlns:adec="http://schemas.microsoft.com/office/drawing/2017/decorative" val="1"/>
                </a:ext>
              </a:extLst>
            </p:cNvPr>
            <p:cNvSpPr/>
            <p:nvPr/>
          </p:nvSpPr>
          <p:spPr>
            <a:xfrm>
              <a:off x="1165860" y="4155948"/>
              <a:ext cx="137160" cy="137160"/>
            </a:xfrm>
            <a:prstGeom prst="ellipse">
              <a:avLst/>
            </a:prstGeom>
            <a:solidFill>
              <a:srgbClr val="C5CCC0"/>
            </a:solidFill>
            <a:ln w="9525">
              <a:solidFill>
                <a:srgbClr val="6B776E"/>
              </a:solidFill>
            </a:ln>
          </p:spPr>
          <p:txBody>
            <a:bodyPr rtlCol="0" anchor="ctr"/>
            <a:lstStyle/>
            <a:p>
              <a:pPr algn="ctr"/>
            </a:p>
          </p:txBody>
        </p:sp>
        <p:sp>
          <p:nvSpPr>
            <p:cNvPr id="15" name="Mark">
              <a:extLst>
                <a:ext uri="{C183D7F6-B498-43B3-948B-1728B52AA6E4}">
                  <adec:decorative xmlns:adec="http://schemas.microsoft.com/office/drawing/2017/decorative" val="1"/>
                </a:ext>
              </a:extLst>
            </p:cNvPr>
            <p:cNvSpPr/>
            <p:nvPr/>
          </p:nvSpPr>
          <p:spPr>
            <a:xfrm>
              <a:off x="1165860" y="3982212"/>
              <a:ext cx="137160" cy="137160"/>
            </a:xfrm>
            <a:prstGeom prst="ellipse">
              <a:avLst/>
            </a:prstGeom>
            <a:solidFill>
              <a:srgbClr val="C5CCC0"/>
            </a:solidFill>
            <a:ln w="9525">
              <a:solidFill>
                <a:srgbClr val="6B776E"/>
              </a:solidFill>
            </a:ln>
          </p:spPr>
          <p:txBody>
            <a:bodyPr rtlCol="0" anchor="ctr"/>
            <a:lstStyle/>
            <a:p>
              <a:pPr algn="ctr"/>
            </a:p>
          </p:txBody>
        </p:sp>
        <p:sp>
          <p:nvSpPr>
            <p:cNvPr id="16" name="Mark">
              <a:extLst>
                <a:ext uri="{C183D7F6-B498-43B3-948B-1728B52AA6E4}">
                  <adec:decorative xmlns:adec="http://schemas.microsoft.com/office/drawing/2017/decorative" val="1"/>
                </a:ext>
              </a:extLst>
            </p:cNvPr>
            <p:cNvSpPr/>
            <p:nvPr/>
          </p:nvSpPr>
          <p:spPr>
            <a:xfrm>
              <a:off x="1165860" y="3808476"/>
              <a:ext cx="137160" cy="137160"/>
            </a:xfrm>
            <a:prstGeom prst="ellipse">
              <a:avLst/>
            </a:prstGeom>
            <a:solidFill>
              <a:srgbClr val="C5CCC0"/>
            </a:solidFill>
            <a:ln w="9525">
              <a:solidFill>
                <a:srgbClr val="6B776E"/>
              </a:solidFill>
            </a:ln>
          </p:spPr>
          <p:txBody>
            <a:bodyPr rtlCol="0" anchor="ctr"/>
            <a:lstStyle/>
            <a:p>
              <a:pPr algn="ctr"/>
            </a:p>
          </p:txBody>
        </p:sp>
        <p:sp>
          <p:nvSpPr>
            <p:cNvPr id="17" name="Mark">
              <a:extLst>
                <a:ext uri="{C183D7F6-B498-43B3-948B-1728B52AA6E4}">
                  <adec:decorative xmlns:adec="http://schemas.microsoft.com/office/drawing/2017/decorative" val="1"/>
                </a:ext>
              </a:extLst>
            </p:cNvPr>
            <p:cNvSpPr/>
            <p:nvPr/>
          </p:nvSpPr>
          <p:spPr>
            <a:xfrm>
              <a:off x="1165860" y="3634740"/>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18" name="Mark">
              <a:extLst>
                <a:ext uri="{C183D7F6-B498-43B3-948B-1728B52AA6E4}">
                  <adec:decorative xmlns:adec="http://schemas.microsoft.com/office/drawing/2017/decorative" val="1"/>
                </a:ext>
              </a:extLst>
            </p:cNvPr>
            <p:cNvSpPr/>
            <p:nvPr/>
          </p:nvSpPr>
          <p:spPr>
            <a:xfrm>
              <a:off x="1165860" y="3461004"/>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19" name="Mark">
              <a:extLst>
                <a:ext uri="{C183D7F6-B498-43B3-948B-1728B52AA6E4}">
                  <adec:decorative xmlns:adec="http://schemas.microsoft.com/office/drawing/2017/decorative" val="1"/>
                </a:ext>
              </a:extLst>
            </p:cNvPr>
            <p:cNvSpPr/>
            <p:nvPr/>
          </p:nvSpPr>
          <p:spPr>
            <a:xfrm>
              <a:off x="1165860" y="328726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116586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 name="Label">
              <a:extLst>
                <a:ext uri="{C183D7F6-B498-43B3-948B-1728B52AA6E4}">
                  <adec:decorative xmlns:adec="http://schemas.microsoft.com/office/drawing/2017/decorative" val="1"/>
                </a:ext>
              </a:extLst>
            </p:cNvPr>
            <p:cNvSpPr txBox="1"/>
            <p:nvPr/>
          </p:nvSpPr>
          <p:spPr>
            <a:xfrm>
              <a:off x="91440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July ’25</a:t>
              </a:r>
            </a:p>
          </p:txBody>
        </p:sp>
        <p:sp>
          <p:nvSpPr>
            <p:cNvPr id="22" name="Mark">
              <a:extLst>
                <a:ext uri="{C183D7F6-B498-43B3-948B-1728B52AA6E4}">
                  <adec:decorative xmlns:adec="http://schemas.microsoft.com/office/drawing/2017/decorative" val="1"/>
                </a:ext>
              </a:extLst>
            </p:cNvPr>
            <p:cNvSpPr/>
            <p:nvPr/>
          </p:nvSpPr>
          <p:spPr>
            <a:xfrm>
              <a:off x="1805940" y="5372100"/>
              <a:ext cx="137160" cy="137160"/>
            </a:xfrm>
            <a:prstGeom prst="ellipse">
              <a:avLst/>
            </a:prstGeom>
            <a:solidFill>
              <a:srgbClr val="C5CCC0"/>
            </a:solidFill>
            <a:ln w="9525">
              <a:solidFill>
                <a:srgbClr val="6B776E"/>
              </a:solidFill>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1805940" y="5198364"/>
              <a:ext cx="137160" cy="137160"/>
            </a:xfrm>
            <a:prstGeom prst="ellipse">
              <a:avLst/>
            </a:prstGeom>
            <a:solidFill>
              <a:srgbClr val="C5CCC0"/>
            </a:solidFill>
            <a:ln w="9525">
              <a:solidFill>
                <a:srgbClr val="6B776E"/>
              </a:solidFill>
            </a:ln>
          </p:spPr>
          <p:txBody>
            <a:bodyPr rtlCol="0" anchor="ctr"/>
            <a:lstStyle/>
            <a:p>
              <a:pPr algn="ctr"/>
            </a:p>
          </p:txBody>
        </p:sp>
        <p:sp>
          <p:nvSpPr>
            <p:cNvPr id="24" name="Mark">
              <a:extLst>
                <a:ext uri="{C183D7F6-B498-43B3-948B-1728B52AA6E4}">
                  <adec:decorative xmlns:adec="http://schemas.microsoft.com/office/drawing/2017/decorative" val="1"/>
                </a:ext>
              </a:extLst>
            </p:cNvPr>
            <p:cNvSpPr/>
            <p:nvPr/>
          </p:nvSpPr>
          <p:spPr>
            <a:xfrm>
              <a:off x="1805940" y="5024628"/>
              <a:ext cx="137160" cy="137160"/>
            </a:xfrm>
            <a:prstGeom prst="ellipse">
              <a:avLst/>
            </a:prstGeom>
            <a:solidFill>
              <a:srgbClr val="C5CCC0"/>
            </a:solidFill>
            <a:ln w="9525">
              <a:solidFill>
                <a:srgbClr val="6B776E"/>
              </a:solidFill>
            </a:ln>
          </p:spPr>
          <p:txBody>
            <a:bodyPr rtlCol="0" anchor="ctr"/>
            <a:lstStyle/>
            <a:p>
              <a:pPr algn="ctr"/>
            </a:p>
          </p:txBody>
        </p:sp>
        <p:sp>
          <p:nvSpPr>
            <p:cNvPr id="25" name="Mark">
              <a:extLst>
                <a:ext uri="{C183D7F6-B498-43B3-948B-1728B52AA6E4}">
                  <adec:decorative xmlns:adec="http://schemas.microsoft.com/office/drawing/2017/decorative" val="1"/>
                </a:ext>
              </a:extLst>
            </p:cNvPr>
            <p:cNvSpPr/>
            <p:nvPr/>
          </p:nvSpPr>
          <p:spPr>
            <a:xfrm>
              <a:off x="1805940" y="4850892"/>
              <a:ext cx="137160" cy="137160"/>
            </a:xfrm>
            <a:prstGeom prst="ellipse">
              <a:avLst/>
            </a:prstGeom>
            <a:solidFill>
              <a:srgbClr val="C5CCC0"/>
            </a:solidFill>
            <a:ln w="9525">
              <a:solidFill>
                <a:srgbClr val="6B776E"/>
              </a:solidFill>
            </a:ln>
          </p:spPr>
          <p:txBody>
            <a:bodyPr rtlCol="0" anchor="ctr"/>
            <a:lstStyle/>
            <a:p>
              <a:pPr algn="ctr"/>
            </a:p>
          </p:txBody>
        </p:sp>
        <p:sp>
          <p:nvSpPr>
            <p:cNvPr id="26" name="Mark">
              <a:extLst>
                <a:ext uri="{C183D7F6-B498-43B3-948B-1728B52AA6E4}">
                  <adec:decorative xmlns:adec="http://schemas.microsoft.com/office/drawing/2017/decorative" val="1"/>
                </a:ext>
              </a:extLst>
            </p:cNvPr>
            <p:cNvSpPr/>
            <p:nvPr/>
          </p:nvSpPr>
          <p:spPr>
            <a:xfrm>
              <a:off x="1805940" y="4677156"/>
              <a:ext cx="137160" cy="137160"/>
            </a:xfrm>
            <a:prstGeom prst="ellipse">
              <a:avLst/>
            </a:prstGeom>
            <a:solidFill>
              <a:srgbClr val="C5CCC0"/>
            </a:solidFill>
            <a:ln w="9525">
              <a:solidFill>
                <a:srgbClr val="6B776E"/>
              </a:solidFill>
            </a:ln>
          </p:spPr>
          <p:txBody>
            <a:bodyPr rtlCol="0" anchor="ctr"/>
            <a:lstStyle/>
            <a:p>
              <a:pPr algn="ctr"/>
            </a:p>
          </p:txBody>
        </p:sp>
        <p:sp>
          <p:nvSpPr>
            <p:cNvPr id="27" name="Mark">
              <a:extLst>
                <a:ext uri="{C183D7F6-B498-43B3-948B-1728B52AA6E4}">
                  <adec:decorative xmlns:adec="http://schemas.microsoft.com/office/drawing/2017/decorative" val="1"/>
                </a:ext>
              </a:extLst>
            </p:cNvPr>
            <p:cNvSpPr/>
            <p:nvPr/>
          </p:nvSpPr>
          <p:spPr>
            <a:xfrm>
              <a:off x="1805940" y="4503420"/>
              <a:ext cx="137160" cy="137160"/>
            </a:xfrm>
            <a:prstGeom prst="ellipse">
              <a:avLst/>
            </a:prstGeom>
            <a:solidFill>
              <a:srgbClr val="C5CCC0"/>
            </a:solidFill>
            <a:ln w="9525">
              <a:solidFill>
                <a:srgbClr val="6B776E"/>
              </a:solidFill>
            </a:ln>
          </p:spPr>
          <p:txBody>
            <a:bodyPr rtlCol="0" anchor="ctr"/>
            <a:lstStyle/>
            <a:p>
              <a:pPr algn="ctr"/>
            </a:p>
          </p:txBody>
        </p:sp>
        <p:sp>
          <p:nvSpPr>
            <p:cNvPr id="28" name="Mark">
              <a:extLst>
                <a:ext uri="{C183D7F6-B498-43B3-948B-1728B52AA6E4}">
                  <adec:decorative xmlns:adec="http://schemas.microsoft.com/office/drawing/2017/decorative" val="1"/>
                </a:ext>
              </a:extLst>
            </p:cNvPr>
            <p:cNvSpPr/>
            <p:nvPr/>
          </p:nvSpPr>
          <p:spPr>
            <a:xfrm>
              <a:off x="1805940" y="4329684"/>
              <a:ext cx="137160" cy="137160"/>
            </a:xfrm>
            <a:prstGeom prst="ellipse">
              <a:avLst/>
            </a:prstGeom>
            <a:solidFill>
              <a:srgbClr val="C5CCC0"/>
            </a:solidFill>
            <a:ln w="9525">
              <a:solidFill>
                <a:srgbClr val="6B776E"/>
              </a:solidFill>
            </a:ln>
          </p:spPr>
          <p:txBody>
            <a:bodyPr rtlCol="0" anchor="ctr"/>
            <a:lstStyle/>
            <a:p>
              <a:pPr algn="ctr"/>
            </a:p>
          </p:txBody>
        </p:sp>
        <p:sp>
          <p:nvSpPr>
            <p:cNvPr id="29" name="Mark">
              <a:extLst>
                <a:ext uri="{C183D7F6-B498-43B3-948B-1728B52AA6E4}">
                  <adec:decorative xmlns:adec="http://schemas.microsoft.com/office/drawing/2017/decorative" val="1"/>
                </a:ext>
              </a:extLst>
            </p:cNvPr>
            <p:cNvSpPr/>
            <p:nvPr/>
          </p:nvSpPr>
          <p:spPr>
            <a:xfrm>
              <a:off x="1805940" y="4155948"/>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30" name="Mark">
              <a:extLst>
                <a:ext uri="{C183D7F6-B498-43B3-948B-1728B52AA6E4}">
                  <adec:decorative xmlns:adec="http://schemas.microsoft.com/office/drawing/2017/decorative" val="1"/>
                </a:ext>
              </a:extLst>
            </p:cNvPr>
            <p:cNvSpPr/>
            <p:nvPr/>
          </p:nvSpPr>
          <p:spPr>
            <a:xfrm>
              <a:off x="1805940" y="398221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1" name="Mark">
              <a:extLst>
                <a:ext uri="{C183D7F6-B498-43B3-948B-1728B52AA6E4}">
                  <adec:decorative xmlns:adec="http://schemas.microsoft.com/office/drawing/2017/decorative" val="1"/>
                </a:ext>
              </a:extLst>
            </p:cNvPr>
            <p:cNvSpPr/>
            <p:nvPr/>
          </p:nvSpPr>
          <p:spPr>
            <a:xfrm>
              <a:off x="1805940" y="380847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2" name="Mark">
              <a:extLst>
                <a:ext uri="{C183D7F6-B498-43B3-948B-1728B52AA6E4}">
                  <adec:decorative xmlns:adec="http://schemas.microsoft.com/office/drawing/2017/decorative" val="1"/>
                </a:ext>
              </a:extLst>
            </p:cNvPr>
            <p:cNvSpPr/>
            <p:nvPr/>
          </p:nvSpPr>
          <p:spPr>
            <a:xfrm>
              <a:off x="1805940" y="3634740"/>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1805940" y="3461004"/>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1805940" y="328726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180594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1805940" y="293979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7" name="Label">
              <a:extLst>
                <a:ext uri="{C183D7F6-B498-43B3-948B-1728B52AA6E4}">
                  <adec:decorative xmlns:adec="http://schemas.microsoft.com/office/drawing/2017/decorative" val="1"/>
                </a:ext>
              </a:extLst>
            </p:cNvPr>
            <p:cNvSpPr txBox="1"/>
            <p:nvPr/>
          </p:nvSpPr>
          <p:spPr>
            <a:xfrm>
              <a:off x="155448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Aug</a:t>
              </a:r>
            </a:p>
          </p:txBody>
        </p:sp>
        <p:sp>
          <p:nvSpPr>
            <p:cNvPr id="38" name="Mark">
              <a:extLst>
                <a:ext uri="{C183D7F6-B498-43B3-948B-1728B52AA6E4}">
                  <adec:decorative xmlns:adec="http://schemas.microsoft.com/office/drawing/2017/decorative" val="1"/>
                </a:ext>
              </a:extLst>
            </p:cNvPr>
            <p:cNvSpPr/>
            <p:nvPr/>
          </p:nvSpPr>
          <p:spPr>
            <a:xfrm>
              <a:off x="2446020" y="5372100"/>
              <a:ext cx="137160" cy="137160"/>
            </a:xfrm>
            <a:prstGeom prst="ellipse">
              <a:avLst/>
            </a:prstGeom>
            <a:solidFill>
              <a:srgbClr val="C5CCC0"/>
            </a:solidFill>
            <a:ln w="9525">
              <a:solidFill>
                <a:srgbClr val="6B776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2446020" y="5198364"/>
              <a:ext cx="137160" cy="137160"/>
            </a:xfrm>
            <a:prstGeom prst="ellipse">
              <a:avLst/>
            </a:prstGeom>
            <a:solidFill>
              <a:srgbClr val="C5CCC0"/>
            </a:solidFill>
            <a:ln w="9525">
              <a:solidFill>
                <a:srgbClr val="6B776E"/>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2446020" y="5024628"/>
              <a:ext cx="137160" cy="137160"/>
            </a:xfrm>
            <a:prstGeom prst="ellipse">
              <a:avLst/>
            </a:prstGeom>
            <a:solidFill>
              <a:srgbClr val="C5CCC0"/>
            </a:solidFill>
            <a:ln w="9525">
              <a:solidFill>
                <a:srgbClr val="6B776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2446020" y="4850892"/>
              <a:ext cx="137160" cy="137160"/>
            </a:xfrm>
            <a:prstGeom prst="ellipse">
              <a:avLst/>
            </a:prstGeom>
            <a:solidFill>
              <a:srgbClr val="C5CCC0"/>
            </a:solidFill>
            <a:ln w="9525">
              <a:solidFill>
                <a:srgbClr val="6B776E"/>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2446020" y="4677156"/>
              <a:ext cx="137160" cy="137160"/>
            </a:xfrm>
            <a:prstGeom prst="ellipse">
              <a:avLst/>
            </a:prstGeom>
            <a:solidFill>
              <a:srgbClr val="C5CCC0"/>
            </a:solidFill>
            <a:ln w="9525">
              <a:solidFill>
                <a:srgbClr val="6B776E"/>
              </a:solidFill>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2446020" y="4503420"/>
              <a:ext cx="137160" cy="137160"/>
            </a:xfrm>
            <a:prstGeom prst="ellipse">
              <a:avLst/>
            </a:prstGeom>
            <a:solidFill>
              <a:srgbClr val="C5CCC0"/>
            </a:solidFill>
            <a:ln w="9525">
              <a:solidFill>
                <a:srgbClr val="6B776E"/>
              </a:solidFill>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2446020" y="4329684"/>
              <a:ext cx="137160" cy="137160"/>
            </a:xfrm>
            <a:prstGeom prst="ellipse">
              <a:avLst/>
            </a:prstGeom>
            <a:solidFill>
              <a:srgbClr val="C5CCC0"/>
            </a:solidFill>
            <a:ln w="9525">
              <a:solidFill>
                <a:srgbClr val="6B776E"/>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2446020" y="4155948"/>
              <a:ext cx="137160" cy="137160"/>
            </a:xfrm>
            <a:prstGeom prst="ellipse">
              <a:avLst/>
            </a:prstGeom>
            <a:solidFill>
              <a:srgbClr val="C5CCC0"/>
            </a:solidFill>
            <a:ln w="9525">
              <a:solidFill>
                <a:srgbClr val="6B776E"/>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2446020" y="3982212"/>
              <a:ext cx="137160" cy="137160"/>
            </a:xfrm>
            <a:prstGeom prst="ellipse">
              <a:avLst/>
            </a:prstGeom>
            <a:solidFill>
              <a:srgbClr val="C5CCC0"/>
            </a:solidFill>
            <a:ln w="9525">
              <a:solidFill>
                <a:srgbClr val="6B776E"/>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2446020" y="3808476"/>
              <a:ext cx="137160" cy="137160"/>
            </a:xfrm>
            <a:prstGeom prst="ellipse">
              <a:avLst/>
            </a:prstGeom>
            <a:solidFill>
              <a:srgbClr val="C5CCC0"/>
            </a:solidFill>
            <a:ln w="9525">
              <a:solidFill>
                <a:srgbClr val="6B776E"/>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2446020" y="3634740"/>
              <a:ext cx="137160" cy="137160"/>
            </a:xfrm>
            <a:prstGeom prst="ellipse">
              <a:avLst/>
            </a:prstGeom>
            <a:solidFill>
              <a:srgbClr val="C5CCC0"/>
            </a:solidFill>
            <a:ln w="9525">
              <a:solidFill>
                <a:srgbClr val="6B776E"/>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2446020" y="3461004"/>
              <a:ext cx="137160" cy="137160"/>
            </a:xfrm>
            <a:prstGeom prst="ellipse">
              <a:avLst/>
            </a:prstGeom>
            <a:solidFill>
              <a:srgbClr val="C5CCC0"/>
            </a:solidFill>
            <a:ln w="9525">
              <a:solidFill>
                <a:srgbClr val="6B776E"/>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2446020" y="3287268"/>
              <a:ext cx="137160" cy="137160"/>
            </a:xfrm>
            <a:prstGeom prst="ellipse">
              <a:avLst/>
            </a:prstGeom>
            <a:solidFill>
              <a:srgbClr val="C5CCC0"/>
            </a:solidFill>
            <a:ln w="9525">
              <a:solidFill>
                <a:srgbClr val="6B776E"/>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2446020" y="3113532"/>
              <a:ext cx="137160" cy="137160"/>
            </a:xfrm>
            <a:prstGeom prst="ellipse">
              <a:avLst/>
            </a:prstGeom>
            <a:solidFill>
              <a:srgbClr val="C5CCC0"/>
            </a:solidFill>
            <a:ln w="9525">
              <a:solidFill>
                <a:srgbClr val="6B776E"/>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2446020" y="2939796"/>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2446020" y="2766060"/>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2446020" y="2592324"/>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2446020" y="241858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6" name="Mark">
              <a:extLst>
                <a:ext uri="{C183D7F6-B498-43B3-948B-1728B52AA6E4}">
                  <adec:decorative xmlns:adec="http://schemas.microsoft.com/office/drawing/2017/decorative" val="1"/>
                </a:ext>
              </a:extLst>
            </p:cNvPr>
            <p:cNvSpPr/>
            <p:nvPr/>
          </p:nvSpPr>
          <p:spPr>
            <a:xfrm>
              <a:off x="2446020" y="224485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7" name="Mark">
              <a:extLst>
                <a:ext uri="{C183D7F6-B498-43B3-948B-1728B52AA6E4}">
                  <adec:decorative xmlns:adec="http://schemas.microsoft.com/office/drawing/2017/decorative" val="1"/>
                </a:ext>
              </a:extLst>
            </p:cNvPr>
            <p:cNvSpPr/>
            <p:nvPr/>
          </p:nvSpPr>
          <p:spPr>
            <a:xfrm>
              <a:off x="2446020" y="207111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8" name="Label">
              <a:extLst>
                <a:ext uri="{C183D7F6-B498-43B3-948B-1728B52AA6E4}">
                  <adec:decorative xmlns:adec="http://schemas.microsoft.com/office/drawing/2017/decorative" val="1"/>
                </a:ext>
              </a:extLst>
            </p:cNvPr>
            <p:cNvSpPr txBox="1"/>
            <p:nvPr/>
          </p:nvSpPr>
          <p:spPr>
            <a:xfrm>
              <a:off x="219456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Sept</a:t>
              </a:r>
            </a:p>
          </p:txBody>
        </p:sp>
        <p:sp>
          <p:nvSpPr>
            <p:cNvPr id="59" name="Mark">
              <a:extLst>
                <a:ext uri="{C183D7F6-B498-43B3-948B-1728B52AA6E4}">
                  <adec:decorative xmlns:adec="http://schemas.microsoft.com/office/drawing/2017/decorative" val="1"/>
                </a:ext>
              </a:extLst>
            </p:cNvPr>
            <p:cNvSpPr/>
            <p:nvPr/>
          </p:nvSpPr>
          <p:spPr>
            <a:xfrm>
              <a:off x="3086100" y="5372100"/>
              <a:ext cx="137160" cy="137160"/>
            </a:xfrm>
            <a:prstGeom prst="ellipse">
              <a:avLst/>
            </a:prstGeom>
            <a:solidFill>
              <a:srgbClr val="C5CCC0"/>
            </a:solidFill>
            <a:ln w="9525">
              <a:solidFill>
                <a:srgbClr val="6B776E"/>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3086100" y="5198364"/>
              <a:ext cx="137160" cy="137160"/>
            </a:xfrm>
            <a:prstGeom prst="ellipse">
              <a:avLst/>
            </a:prstGeom>
            <a:solidFill>
              <a:srgbClr val="C5CCC0"/>
            </a:solidFill>
            <a:ln w="9525">
              <a:solidFill>
                <a:srgbClr val="6B776E"/>
              </a:solidFill>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3086100" y="5024628"/>
              <a:ext cx="137160" cy="137160"/>
            </a:xfrm>
            <a:prstGeom prst="ellipse">
              <a:avLst/>
            </a:prstGeom>
            <a:solidFill>
              <a:srgbClr val="C5CCC0"/>
            </a:solidFill>
            <a:ln w="9525">
              <a:solidFill>
                <a:srgbClr val="6B776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086100" y="4850892"/>
              <a:ext cx="137160" cy="137160"/>
            </a:xfrm>
            <a:prstGeom prst="ellipse">
              <a:avLst/>
            </a:prstGeom>
            <a:solidFill>
              <a:srgbClr val="C5CCC0"/>
            </a:solidFill>
            <a:ln w="9525">
              <a:solidFill>
                <a:srgbClr val="6B776E"/>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086100" y="4677156"/>
              <a:ext cx="137160" cy="137160"/>
            </a:xfrm>
            <a:prstGeom prst="ellipse">
              <a:avLst/>
            </a:prstGeom>
            <a:solidFill>
              <a:srgbClr val="C5CCC0"/>
            </a:solidFill>
            <a:ln w="9525">
              <a:solidFill>
                <a:srgbClr val="6B776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086100" y="4503420"/>
              <a:ext cx="137160" cy="137160"/>
            </a:xfrm>
            <a:prstGeom prst="ellipse">
              <a:avLst/>
            </a:prstGeom>
            <a:solidFill>
              <a:srgbClr val="C5CCC0"/>
            </a:solidFill>
            <a:ln w="9525">
              <a:solidFill>
                <a:srgbClr val="6B776E"/>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086100" y="4329684"/>
              <a:ext cx="137160" cy="137160"/>
            </a:xfrm>
            <a:prstGeom prst="ellipse">
              <a:avLst/>
            </a:prstGeom>
            <a:solidFill>
              <a:srgbClr val="C5CCC0"/>
            </a:solidFill>
            <a:ln w="9525">
              <a:solidFill>
                <a:srgbClr val="6B776E"/>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3086100" y="4155948"/>
              <a:ext cx="137160" cy="137160"/>
            </a:xfrm>
            <a:prstGeom prst="ellipse">
              <a:avLst/>
            </a:prstGeom>
            <a:solidFill>
              <a:srgbClr val="C5CCC0"/>
            </a:solidFill>
            <a:ln w="9525">
              <a:solidFill>
                <a:srgbClr val="6B776E"/>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3086100" y="3982212"/>
              <a:ext cx="137160" cy="137160"/>
            </a:xfrm>
            <a:prstGeom prst="ellipse">
              <a:avLst/>
            </a:prstGeom>
            <a:solidFill>
              <a:srgbClr val="C5CCC0"/>
            </a:solidFill>
            <a:ln w="9525">
              <a:solidFill>
                <a:srgbClr val="6B776E"/>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3086100" y="3808476"/>
              <a:ext cx="137160" cy="137160"/>
            </a:xfrm>
            <a:prstGeom prst="ellipse">
              <a:avLst/>
            </a:prstGeom>
            <a:solidFill>
              <a:srgbClr val="C5CCC0"/>
            </a:solidFill>
            <a:ln w="9525">
              <a:solidFill>
                <a:srgbClr val="6B776E"/>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3086100" y="3634740"/>
              <a:ext cx="137160" cy="137160"/>
            </a:xfrm>
            <a:prstGeom prst="ellipse">
              <a:avLst/>
            </a:prstGeom>
            <a:solidFill>
              <a:srgbClr val="C5CCC0"/>
            </a:solidFill>
            <a:ln w="9525">
              <a:solidFill>
                <a:srgbClr val="6B776E"/>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3086100" y="3461004"/>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3086100" y="3287268"/>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308610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3086100" y="293979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3086100" y="2766060"/>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3067812" y="2574036"/>
              <a:ext cx="173736" cy="173736"/>
            </a:xfrm>
            <a:prstGeom prst="diamond">
              <a:avLst/>
            </a:prstGeom>
            <a:solidFill>
              <a:srgbClr val="7A3F24"/>
            </a:solidFill>
            <a:ln w="9525">
              <a:solidFill>
                <a:srgbClr val="7A3F24"/>
              </a:solidFill>
            </a:ln>
          </p:spPr>
          <p:txBody>
            <a:bodyPr rtlCol="0" anchor="ctr"/>
            <a:lstStyle/>
            <a:p>
              <a:pPr algn="ctr"/>
            </a:p>
          </p:txBody>
        </p:sp>
        <p:sp>
          <p:nvSpPr>
            <p:cNvPr id="76" name="Label">
              <a:extLst>
                <a:ext uri="{C183D7F6-B498-43B3-948B-1728B52AA6E4}">
                  <adec:decorative xmlns:adec="http://schemas.microsoft.com/office/drawing/2017/decorative" val="1"/>
                </a:ext>
              </a:extLst>
            </p:cNvPr>
            <p:cNvSpPr txBox="1"/>
            <p:nvPr/>
          </p:nvSpPr>
          <p:spPr>
            <a:xfrm>
              <a:off x="283464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Oct</a:t>
              </a:r>
            </a:p>
          </p:txBody>
        </p:sp>
        <p:sp>
          <p:nvSpPr>
            <p:cNvPr id="77" name="Mark">
              <a:extLst>
                <a:ext uri="{C183D7F6-B498-43B3-948B-1728B52AA6E4}">
                  <adec:decorative xmlns:adec="http://schemas.microsoft.com/office/drawing/2017/decorative" val="1"/>
                </a:ext>
              </a:extLst>
            </p:cNvPr>
            <p:cNvSpPr/>
            <p:nvPr/>
          </p:nvSpPr>
          <p:spPr>
            <a:xfrm>
              <a:off x="3726180" y="5372100"/>
              <a:ext cx="137160" cy="137160"/>
            </a:xfrm>
            <a:prstGeom prst="ellipse">
              <a:avLst/>
            </a:prstGeom>
            <a:solidFill>
              <a:srgbClr val="C5CCC0"/>
            </a:solidFill>
            <a:ln w="9525">
              <a:solidFill>
                <a:srgbClr val="6B776E"/>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3726180" y="5198364"/>
              <a:ext cx="137160" cy="137160"/>
            </a:xfrm>
            <a:prstGeom prst="ellipse">
              <a:avLst/>
            </a:prstGeom>
            <a:solidFill>
              <a:srgbClr val="C5CCC0"/>
            </a:solidFill>
            <a:ln w="9525">
              <a:solidFill>
                <a:srgbClr val="6B776E"/>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3726180" y="5024628"/>
              <a:ext cx="137160" cy="137160"/>
            </a:xfrm>
            <a:prstGeom prst="ellipse">
              <a:avLst/>
            </a:prstGeom>
            <a:solidFill>
              <a:srgbClr val="C5CCC0"/>
            </a:solidFill>
            <a:ln w="9525">
              <a:solidFill>
                <a:srgbClr val="6B776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3726180" y="4850892"/>
              <a:ext cx="137160" cy="137160"/>
            </a:xfrm>
            <a:prstGeom prst="ellipse">
              <a:avLst/>
            </a:prstGeom>
            <a:solidFill>
              <a:srgbClr val="C5CCC0"/>
            </a:solidFill>
            <a:ln w="9525">
              <a:solidFill>
                <a:srgbClr val="6B776E"/>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3726180" y="4677156"/>
              <a:ext cx="137160" cy="137160"/>
            </a:xfrm>
            <a:prstGeom prst="ellipse">
              <a:avLst/>
            </a:prstGeom>
            <a:solidFill>
              <a:srgbClr val="C5CCC0"/>
            </a:solidFill>
            <a:ln w="9525">
              <a:solidFill>
                <a:srgbClr val="6B776E"/>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3726180" y="4503420"/>
              <a:ext cx="137160" cy="137160"/>
            </a:xfrm>
            <a:prstGeom prst="ellipse">
              <a:avLst/>
            </a:prstGeom>
            <a:solidFill>
              <a:srgbClr val="C5CCC0"/>
            </a:solidFill>
            <a:ln w="9525">
              <a:solidFill>
                <a:srgbClr val="6B776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3726180" y="4329684"/>
              <a:ext cx="137160" cy="137160"/>
            </a:xfrm>
            <a:prstGeom prst="ellipse">
              <a:avLst/>
            </a:prstGeom>
            <a:solidFill>
              <a:srgbClr val="C5CCC0"/>
            </a:solidFill>
            <a:ln w="9525">
              <a:solidFill>
                <a:srgbClr val="6B776E"/>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3726180" y="4155948"/>
              <a:ext cx="137160" cy="137160"/>
            </a:xfrm>
            <a:prstGeom prst="ellipse">
              <a:avLst/>
            </a:prstGeom>
            <a:solidFill>
              <a:srgbClr val="C5CCC0"/>
            </a:solidFill>
            <a:ln w="9525">
              <a:solidFill>
                <a:srgbClr val="6B776E"/>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3726180" y="398221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3726180" y="380847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3726180" y="3634740"/>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8" name="Label">
              <a:extLst>
                <a:ext uri="{C183D7F6-B498-43B3-948B-1728B52AA6E4}">
                  <adec:decorative xmlns:adec="http://schemas.microsoft.com/office/drawing/2017/decorative" val="1"/>
                </a:ext>
              </a:extLst>
            </p:cNvPr>
            <p:cNvSpPr txBox="1"/>
            <p:nvPr/>
          </p:nvSpPr>
          <p:spPr>
            <a:xfrm>
              <a:off x="347472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Nov</a:t>
              </a:r>
            </a:p>
          </p:txBody>
        </p:sp>
        <p:sp>
          <p:nvSpPr>
            <p:cNvPr id="89" name="Mark">
              <a:extLst>
                <a:ext uri="{C183D7F6-B498-43B3-948B-1728B52AA6E4}">
                  <adec:decorative xmlns:adec="http://schemas.microsoft.com/office/drawing/2017/decorative" val="1"/>
                </a:ext>
              </a:extLst>
            </p:cNvPr>
            <p:cNvSpPr/>
            <p:nvPr/>
          </p:nvSpPr>
          <p:spPr>
            <a:xfrm>
              <a:off x="4366260" y="5372100"/>
              <a:ext cx="137160" cy="137160"/>
            </a:xfrm>
            <a:prstGeom prst="ellipse">
              <a:avLst/>
            </a:prstGeom>
            <a:solidFill>
              <a:srgbClr val="C5CCC0"/>
            </a:solidFill>
            <a:ln w="9525">
              <a:solidFill>
                <a:srgbClr val="6B776E"/>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4366260" y="5198364"/>
              <a:ext cx="137160" cy="137160"/>
            </a:xfrm>
            <a:prstGeom prst="ellipse">
              <a:avLst/>
            </a:prstGeom>
            <a:solidFill>
              <a:srgbClr val="C5CCC0"/>
            </a:solidFill>
            <a:ln w="9525">
              <a:solidFill>
                <a:srgbClr val="6B776E"/>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4366260" y="5024628"/>
              <a:ext cx="137160" cy="137160"/>
            </a:xfrm>
            <a:prstGeom prst="ellipse">
              <a:avLst/>
            </a:prstGeom>
            <a:solidFill>
              <a:srgbClr val="C5CCC0"/>
            </a:solidFill>
            <a:ln w="9525">
              <a:solidFill>
                <a:srgbClr val="6B776E"/>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4366260" y="4850892"/>
              <a:ext cx="137160" cy="137160"/>
            </a:xfrm>
            <a:prstGeom prst="ellipse">
              <a:avLst/>
            </a:prstGeom>
            <a:solidFill>
              <a:srgbClr val="C5CCC0"/>
            </a:solidFill>
            <a:ln w="9525">
              <a:solidFill>
                <a:srgbClr val="6B776E"/>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4366260" y="4677156"/>
              <a:ext cx="137160" cy="137160"/>
            </a:xfrm>
            <a:prstGeom prst="ellipse">
              <a:avLst/>
            </a:prstGeom>
            <a:solidFill>
              <a:srgbClr val="C5CCC0"/>
            </a:solidFill>
            <a:ln w="9525">
              <a:solidFill>
                <a:srgbClr val="6B776E"/>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4366260" y="4503420"/>
              <a:ext cx="137160" cy="137160"/>
            </a:xfrm>
            <a:prstGeom prst="ellipse">
              <a:avLst/>
            </a:prstGeom>
            <a:solidFill>
              <a:srgbClr val="C5CCC0"/>
            </a:solidFill>
            <a:ln w="9525">
              <a:solidFill>
                <a:srgbClr val="6B776E"/>
              </a:solidFill>
            </a:ln>
          </p:spPr>
          <p:txBody>
            <a:bodyPr rtlCol="0" anchor="ctr"/>
            <a:lstStyle/>
            <a:p>
              <a:pPr algn="ctr"/>
            </a:p>
          </p:txBody>
        </p:sp>
        <p:sp>
          <p:nvSpPr>
            <p:cNvPr id="95" name="Mark">
              <a:extLst>
                <a:ext uri="{C183D7F6-B498-43B3-948B-1728B52AA6E4}">
                  <adec:decorative xmlns:adec="http://schemas.microsoft.com/office/drawing/2017/decorative" val="1"/>
                </a:ext>
              </a:extLst>
            </p:cNvPr>
            <p:cNvSpPr/>
            <p:nvPr/>
          </p:nvSpPr>
          <p:spPr>
            <a:xfrm>
              <a:off x="4366260" y="4329684"/>
              <a:ext cx="137160" cy="137160"/>
            </a:xfrm>
            <a:prstGeom prst="ellipse">
              <a:avLst/>
            </a:prstGeom>
            <a:solidFill>
              <a:srgbClr val="C5CCC0"/>
            </a:solidFill>
            <a:ln w="9525">
              <a:solidFill>
                <a:srgbClr val="6B776E"/>
              </a:solidFill>
            </a:ln>
          </p:spPr>
          <p:txBody>
            <a:bodyPr rtlCol="0" anchor="ctr"/>
            <a:lstStyle/>
            <a:p>
              <a:pPr algn="ctr"/>
            </a:p>
          </p:txBody>
        </p:sp>
        <p:sp>
          <p:nvSpPr>
            <p:cNvPr id="96" name="Mark">
              <a:extLst>
                <a:ext uri="{C183D7F6-B498-43B3-948B-1728B52AA6E4}">
                  <adec:decorative xmlns:adec="http://schemas.microsoft.com/office/drawing/2017/decorative" val="1"/>
                </a:ext>
              </a:extLst>
            </p:cNvPr>
            <p:cNvSpPr/>
            <p:nvPr/>
          </p:nvSpPr>
          <p:spPr>
            <a:xfrm>
              <a:off x="4366260" y="4155948"/>
              <a:ext cx="137160" cy="137160"/>
            </a:xfrm>
            <a:prstGeom prst="ellipse">
              <a:avLst/>
            </a:prstGeom>
            <a:solidFill>
              <a:srgbClr val="C5CCC0"/>
            </a:solidFill>
            <a:ln w="9525">
              <a:solidFill>
                <a:srgbClr val="6B776E"/>
              </a:solidFill>
            </a:ln>
          </p:spPr>
          <p:txBody>
            <a:bodyPr rtlCol="0" anchor="ctr"/>
            <a:lstStyle/>
            <a:p>
              <a:pPr algn="ctr"/>
            </a:p>
          </p:txBody>
        </p:sp>
        <p:sp>
          <p:nvSpPr>
            <p:cNvPr id="97" name="Mark">
              <a:extLst>
                <a:ext uri="{C183D7F6-B498-43B3-948B-1728B52AA6E4}">
                  <adec:decorative xmlns:adec="http://schemas.microsoft.com/office/drawing/2017/decorative" val="1"/>
                </a:ext>
              </a:extLst>
            </p:cNvPr>
            <p:cNvSpPr/>
            <p:nvPr/>
          </p:nvSpPr>
          <p:spPr>
            <a:xfrm>
              <a:off x="4366260" y="3982212"/>
              <a:ext cx="137160" cy="137160"/>
            </a:xfrm>
            <a:prstGeom prst="ellipse">
              <a:avLst/>
            </a:prstGeom>
            <a:solidFill>
              <a:srgbClr val="C5CCC0"/>
            </a:solidFill>
            <a:ln w="9525">
              <a:solidFill>
                <a:srgbClr val="6B776E"/>
              </a:solidFill>
            </a:ln>
          </p:spPr>
          <p:txBody>
            <a:bodyPr rtlCol="0" anchor="ctr"/>
            <a:lstStyle/>
            <a:p>
              <a:pPr algn="ctr"/>
            </a:p>
          </p:txBody>
        </p:sp>
        <p:sp>
          <p:nvSpPr>
            <p:cNvPr id="98" name="Mark">
              <a:extLst>
                <a:ext uri="{C183D7F6-B498-43B3-948B-1728B52AA6E4}">
                  <adec:decorative xmlns:adec="http://schemas.microsoft.com/office/drawing/2017/decorative" val="1"/>
                </a:ext>
              </a:extLst>
            </p:cNvPr>
            <p:cNvSpPr/>
            <p:nvPr/>
          </p:nvSpPr>
          <p:spPr>
            <a:xfrm>
              <a:off x="4366260" y="3808476"/>
              <a:ext cx="137160" cy="137160"/>
            </a:xfrm>
            <a:prstGeom prst="ellipse">
              <a:avLst/>
            </a:prstGeom>
            <a:solidFill>
              <a:srgbClr val="C5CCC0"/>
            </a:solidFill>
            <a:ln w="9525">
              <a:solidFill>
                <a:srgbClr val="6B776E"/>
              </a:solidFill>
            </a:ln>
          </p:spPr>
          <p:txBody>
            <a:bodyPr rtlCol="0" anchor="ctr"/>
            <a:lstStyle/>
            <a:p>
              <a:pPr algn="ctr"/>
            </a:p>
          </p:txBody>
        </p:sp>
        <p:sp>
          <p:nvSpPr>
            <p:cNvPr id="99" name="Mark">
              <a:extLst>
                <a:ext uri="{C183D7F6-B498-43B3-948B-1728B52AA6E4}">
                  <adec:decorative xmlns:adec="http://schemas.microsoft.com/office/drawing/2017/decorative" val="1"/>
                </a:ext>
              </a:extLst>
            </p:cNvPr>
            <p:cNvSpPr/>
            <p:nvPr/>
          </p:nvSpPr>
          <p:spPr>
            <a:xfrm>
              <a:off x="4366260" y="3634740"/>
              <a:ext cx="137160" cy="137160"/>
            </a:xfrm>
            <a:prstGeom prst="ellipse">
              <a:avLst/>
            </a:prstGeom>
            <a:solidFill>
              <a:srgbClr val="C5CCC0"/>
            </a:solidFill>
            <a:ln w="9525">
              <a:solidFill>
                <a:srgbClr val="6B776E"/>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4366260" y="3461004"/>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1" name="Mark">
              <a:extLst>
                <a:ext uri="{C183D7F6-B498-43B3-948B-1728B52AA6E4}">
                  <adec:decorative xmlns:adec="http://schemas.microsoft.com/office/drawing/2017/decorative" val="1"/>
                </a:ext>
              </a:extLst>
            </p:cNvPr>
            <p:cNvSpPr/>
            <p:nvPr/>
          </p:nvSpPr>
          <p:spPr>
            <a:xfrm>
              <a:off x="4366260" y="328726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2" name="Mark">
              <a:extLst>
                <a:ext uri="{C183D7F6-B498-43B3-948B-1728B52AA6E4}">
                  <adec:decorative xmlns:adec="http://schemas.microsoft.com/office/drawing/2017/decorative" val="1"/>
                </a:ext>
              </a:extLst>
            </p:cNvPr>
            <p:cNvSpPr/>
            <p:nvPr/>
          </p:nvSpPr>
          <p:spPr>
            <a:xfrm>
              <a:off x="436626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3" name="Mark">
              <a:extLst>
                <a:ext uri="{C183D7F6-B498-43B3-948B-1728B52AA6E4}">
                  <adec:decorative xmlns:adec="http://schemas.microsoft.com/office/drawing/2017/decorative" val="1"/>
                </a:ext>
              </a:extLst>
            </p:cNvPr>
            <p:cNvSpPr/>
            <p:nvPr/>
          </p:nvSpPr>
          <p:spPr>
            <a:xfrm>
              <a:off x="4347972" y="2921508"/>
              <a:ext cx="173736" cy="173736"/>
            </a:xfrm>
            <a:prstGeom prst="diamond">
              <a:avLst/>
            </a:prstGeom>
            <a:solidFill>
              <a:srgbClr val="7A3F24"/>
            </a:solidFill>
            <a:ln w="9525">
              <a:solidFill>
                <a:srgbClr val="7A3F24"/>
              </a:solidFill>
            </a:ln>
          </p:spPr>
          <p:txBody>
            <a:bodyPr rtlCol="0" anchor="ctr"/>
            <a:lstStyle/>
            <a:p>
              <a:pPr algn="ctr"/>
            </a:p>
          </p:txBody>
        </p:sp>
        <p:sp>
          <p:nvSpPr>
            <p:cNvPr id="104" name="Mark">
              <a:extLst>
                <a:ext uri="{C183D7F6-B498-43B3-948B-1728B52AA6E4}">
                  <adec:decorative xmlns:adec="http://schemas.microsoft.com/office/drawing/2017/decorative" val="1"/>
                </a:ext>
              </a:extLst>
            </p:cNvPr>
            <p:cNvSpPr/>
            <p:nvPr/>
          </p:nvSpPr>
          <p:spPr>
            <a:xfrm>
              <a:off x="4347972" y="2747772"/>
              <a:ext cx="173736" cy="173736"/>
            </a:xfrm>
            <a:prstGeom prst="diamond">
              <a:avLst/>
            </a:prstGeom>
            <a:solidFill>
              <a:srgbClr val="7A3F24"/>
            </a:solidFill>
            <a:ln w="9525">
              <a:solidFill>
                <a:srgbClr val="7A3F24"/>
              </a:solidFill>
            </a:ln>
          </p:spPr>
          <p:txBody>
            <a:bodyPr rtlCol="0" anchor="ctr"/>
            <a:lstStyle/>
            <a:p>
              <a:pPr algn="ctr"/>
            </a:p>
          </p:txBody>
        </p:sp>
        <p:sp>
          <p:nvSpPr>
            <p:cNvPr id="105" name="Label">
              <a:extLst>
                <a:ext uri="{C183D7F6-B498-43B3-948B-1728B52AA6E4}">
                  <adec:decorative xmlns:adec="http://schemas.microsoft.com/office/drawing/2017/decorative" val="1"/>
                </a:ext>
              </a:extLst>
            </p:cNvPr>
            <p:cNvSpPr txBox="1"/>
            <p:nvPr/>
          </p:nvSpPr>
          <p:spPr>
            <a:xfrm>
              <a:off x="411480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Dec</a:t>
              </a:r>
            </a:p>
          </p:txBody>
        </p:sp>
        <p:sp>
          <p:nvSpPr>
            <p:cNvPr id="106" name="Mark">
              <a:extLst>
                <a:ext uri="{C183D7F6-B498-43B3-948B-1728B52AA6E4}">
                  <adec:decorative xmlns:adec="http://schemas.microsoft.com/office/drawing/2017/decorative" val="1"/>
                </a:ext>
              </a:extLst>
            </p:cNvPr>
            <p:cNvSpPr/>
            <p:nvPr/>
          </p:nvSpPr>
          <p:spPr>
            <a:xfrm>
              <a:off x="5006340" y="5372100"/>
              <a:ext cx="137160" cy="137160"/>
            </a:xfrm>
            <a:prstGeom prst="ellipse">
              <a:avLst/>
            </a:prstGeom>
            <a:solidFill>
              <a:srgbClr val="C5CCC0"/>
            </a:solidFill>
            <a:ln w="9525">
              <a:solidFill>
                <a:srgbClr val="6B776E"/>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5006340" y="5198364"/>
              <a:ext cx="137160" cy="137160"/>
            </a:xfrm>
            <a:prstGeom prst="ellipse">
              <a:avLst/>
            </a:prstGeom>
            <a:solidFill>
              <a:srgbClr val="C5CCC0"/>
            </a:solidFill>
            <a:ln w="9525">
              <a:solidFill>
                <a:srgbClr val="6B776E"/>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5006340" y="5024628"/>
              <a:ext cx="137160" cy="137160"/>
            </a:xfrm>
            <a:prstGeom prst="ellipse">
              <a:avLst/>
            </a:prstGeom>
            <a:solidFill>
              <a:srgbClr val="C5CCC0"/>
            </a:solidFill>
            <a:ln w="9525">
              <a:solidFill>
                <a:srgbClr val="6B776E"/>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5006340" y="4850892"/>
              <a:ext cx="137160" cy="137160"/>
            </a:xfrm>
            <a:prstGeom prst="ellipse">
              <a:avLst/>
            </a:prstGeom>
            <a:solidFill>
              <a:srgbClr val="C5CCC0"/>
            </a:solidFill>
            <a:ln w="9525">
              <a:solidFill>
                <a:srgbClr val="6B776E"/>
              </a:solidFill>
            </a:ln>
          </p:spPr>
          <p:txBody>
            <a:bodyPr rtlCol="0" anchor="ctr"/>
            <a:lstStyle/>
            <a:p>
              <a:pPr algn="ctr"/>
            </a:p>
          </p:txBody>
        </p:sp>
        <p:sp>
          <p:nvSpPr>
            <p:cNvPr id="110" name="Mark">
              <a:extLst>
                <a:ext uri="{C183D7F6-B498-43B3-948B-1728B52AA6E4}">
                  <adec:decorative xmlns:adec="http://schemas.microsoft.com/office/drawing/2017/decorative" val="1"/>
                </a:ext>
              </a:extLst>
            </p:cNvPr>
            <p:cNvSpPr/>
            <p:nvPr/>
          </p:nvSpPr>
          <p:spPr>
            <a:xfrm>
              <a:off x="5006340" y="4677156"/>
              <a:ext cx="137160" cy="137160"/>
            </a:xfrm>
            <a:prstGeom prst="ellipse">
              <a:avLst/>
            </a:prstGeom>
            <a:solidFill>
              <a:srgbClr val="C5CCC0"/>
            </a:solidFill>
            <a:ln w="9525">
              <a:solidFill>
                <a:srgbClr val="6B776E"/>
              </a:solidFill>
            </a:ln>
          </p:spPr>
          <p:txBody>
            <a:bodyPr rtlCol="0" anchor="ctr"/>
            <a:lstStyle/>
            <a:p>
              <a:pPr algn="ctr"/>
            </a:p>
          </p:txBody>
        </p:sp>
        <p:sp>
          <p:nvSpPr>
            <p:cNvPr id="111" name="Mark">
              <a:extLst>
                <a:ext uri="{C183D7F6-B498-43B3-948B-1728B52AA6E4}">
                  <adec:decorative xmlns:adec="http://schemas.microsoft.com/office/drawing/2017/decorative" val="1"/>
                </a:ext>
              </a:extLst>
            </p:cNvPr>
            <p:cNvSpPr/>
            <p:nvPr/>
          </p:nvSpPr>
          <p:spPr>
            <a:xfrm>
              <a:off x="5006340" y="4503420"/>
              <a:ext cx="137160" cy="137160"/>
            </a:xfrm>
            <a:prstGeom prst="ellipse">
              <a:avLst/>
            </a:prstGeom>
            <a:solidFill>
              <a:srgbClr val="C5CCC0"/>
            </a:solidFill>
            <a:ln w="9525">
              <a:solidFill>
                <a:srgbClr val="6B776E"/>
              </a:solidFill>
            </a:ln>
          </p:spPr>
          <p:txBody>
            <a:bodyPr rtlCol="0" anchor="ctr"/>
            <a:lstStyle/>
            <a:p>
              <a:pPr algn="ctr"/>
            </a:p>
          </p:txBody>
        </p:sp>
        <p:sp>
          <p:nvSpPr>
            <p:cNvPr id="112" name="Mark">
              <a:extLst>
                <a:ext uri="{C183D7F6-B498-43B3-948B-1728B52AA6E4}">
                  <adec:decorative xmlns:adec="http://schemas.microsoft.com/office/drawing/2017/decorative" val="1"/>
                </a:ext>
              </a:extLst>
            </p:cNvPr>
            <p:cNvSpPr/>
            <p:nvPr/>
          </p:nvSpPr>
          <p:spPr>
            <a:xfrm>
              <a:off x="5006340" y="4329684"/>
              <a:ext cx="137160" cy="137160"/>
            </a:xfrm>
            <a:prstGeom prst="ellipse">
              <a:avLst/>
            </a:prstGeom>
            <a:solidFill>
              <a:srgbClr val="C5CCC0"/>
            </a:solidFill>
            <a:ln w="9525">
              <a:solidFill>
                <a:srgbClr val="6B776E"/>
              </a:solidFill>
            </a:ln>
          </p:spPr>
          <p:txBody>
            <a:bodyPr rtlCol="0" anchor="ctr"/>
            <a:lstStyle/>
            <a:p>
              <a:pPr algn="ctr"/>
            </a:p>
          </p:txBody>
        </p:sp>
        <p:sp>
          <p:nvSpPr>
            <p:cNvPr id="113" name="Mark">
              <a:extLst>
                <a:ext uri="{C183D7F6-B498-43B3-948B-1728B52AA6E4}">
                  <adec:decorative xmlns:adec="http://schemas.microsoft.com/office/drawing/2017/decorative" val="1"/>
                </a:ext>
              </a:extLst>
            </p:cNvPr>
            <p:cNvSpPr/>
            <p:nvPr/>
          </p:nvSpPr>
          <p:spPr>
            <a:xfrm>
              <a:off x="5006340" y="4155948"/>
              <a:ext cx="137160" cy="137160"/>
            </a:xfrm>
            <a:prstGeom prst="ellipse">
              <a:avLst/>
            </a:prstGeom>
            <a:solidFill>
              <a:srgbClr val="C5CCC0"/>
            </a:solidFill>
            <a:ln w="9525">
              <a:solidFill>
                <a:srgbClr val="6B776E"/>
              </a:solidFill>
            </a:ln>
          </p:spPr>
          <p:txBody>
            <a:bodyPr rtlCol="0" anchor="ctr"/>
            <a:lstStyle/>
            <a:p>
              <a:pPr algn="ctr"/>
            </a:p>
          </p:txBody>
        </p:sp>
        <p:sp>
          <p:nvSpPr>
            <p:cNvPr id="114" name="Mark">
              <a:extLst>
                <a:ext uri="{C183D7F6-B498-43B3-948B-1728B52AA6E4}">
                  <adec:decorative xmlns:adec="http://schemas.microsoft.com/office/drawing/2017/decorative" val="1"/>
                </a:ext>
              </a:extLst>
            </p:cNvPr>
            <p:cNvSpPr/>
            <p:nvPr/>
          </p:nvSpPr>
          <p:spPr>
            <a:xfrm>
              <a:off x="5006340" y="3982212"/>
              <a:ext cx="137160" cy="137160"/>
            </a:xfrm>
            <a:prstGeom prst="ellipse">
              <a:avLst/>
            </a:prstGeom>
            <a:solidFill>
              <a:srgbClr val="C5CCC0"/>
            </a:solidFill>
            <a:ln w="9525">
              <a:solidFill>
                <a:srgbClr val="6B776E"/>
              </a:solidFill>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5006340" y="3808476"/>
              <a:ext cx="137160" cy="137160"/>
            </a:xfrm>
            <a:prstGeom prst="ellipse">
              <a:avLst/>
            </a:prstGeom>
            <a:solidFill>
              <a:srgbClr val="C5CCC0"/>
            </a:solidFill>
            <a:ln w="9525">
              <a:solidFill>
                <a:srgbClr val="6B776E"/>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5006340" y="3634740"/>
              <a:ext cx="137160" cy="137160"/>
            </a:xfrm>
            <a:prstGeom prst="ellipse">
              <a:avLst/>
            </a:prstGeom>
            <a:solidFill>
              <a:srgbClr val="C5CCC0"/>
            </a:solidFill>
            <a:ln w="9525">
              <a:solidFill>
                <a:srgbClr val="6B776E"/>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5006340" y="3461004"/>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5006340" y="328726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19" name="Mark">
              <a:extLst>
                <a:ext uri="{C183D7F6-B498-43B3-948B-1728B52AA6E4}">
                  <adec:decorative xmlns:adec="http://schemas.microsoft.com/office/drawing/2017/decorative" val="1"/>
                </a:ext>
              </a:extLst>
            </p:cNvPr>
            <p:cNvSpPr/>
            <p:nvPr/>
          </p:nvSpPr>
          <p:spPr>
            <a:xfrm>
              <a:off x="500634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0" name="Label">
              <a:extLst>
                <a:ext uri="{C183D7F6-B498-43B3-948B-1728B52AA6E4}">
                  <adec:decorative xmlns:adec="http://schemas.microsoft.com/office/drawing/2017/decorative" val="1"/>
                </a:ext>
              </a:extLst>
            </p:cNvPr>
            <p:cNvSpPr txBox="1"/>
            <p:nvPr/>
          </p:nvSpPr>
          <p:spPr>
            <a:xfrm>
              <a:off x="475488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Jan ’26</a:t>
              </a:r>
            </a:p>
          </p:txBody>
        </p:sp>
        <p:sp>
          <p:nvSpPr>
            <p:cNvPr id="121" name="Mark">
              <a:extLst>
                <a:ext uri="{C183D7F6-B498-43B3-948B-1728B52AA6E4}">
                  <adec:decorative xmlns:adec="http://schemas.microsoft.com/office/drawing/2017/decorative" val="1"/>
                </a:ext>
              </a:extLst>
            </p:cNvPr>
            <p:cNvSpPr/>
            <p:nvPr/>
          </p:nvSpPr>
          <p:spPr>
            <a:xfrm>
              <a:off x="5646420" y="5372100"/>
              <a:ext cx="137160" cy="137160"/>
            </a:xfrm>
            <a:prstGeom prst="ellipse">
              <a:avLst/>
            </a:prstGeom>
            <a:solidFill>
              <a:srgbClr val="C5CCC0"/>
            </a:solidFill>
            <a:ln w="9525">
              <a:solidFill>
                <a:srgbClr val="6B776E"/>
              </a:solidFill>
            </a:ln>
          </p:spPr>
          <p:txBody>
            <a:bodyPr rtlCol="0" anchor="ctr"/>
            <a:lstStyle/>
            <a:p>
              <a:pPr algn="ctr"/>
            </a:p>
          </p:txBody>
        </p:sp>
        <p:sp>
          <p:nvSpPr>
            <p:cNvPr id="122" name="Mark">
              <a:extLst>
                <a:ext uri="{C183D7F6-B498-43B3-948B-1728B52AA6E4}">
                  <adec:decorative xmlns:adec="http://schemas.microsoft.com/office/drawing/2017/decorative" val="1"/>
                </a:ext>
              </a:extLst>
            </p:cNvPr>
            <p:cNvSpPr/>
            <p:nvPr/>
          </p:nvSpPr>
          <p:spPr>
            <a:xfrm>
              <a:off x="5646420" y="5198364"/>
              <a:ext cx="137160" cy="137160"/>
            </a:xfrm>
            <a:prstGeom prst="ellipse">
              <a:avLst/>
            </a:prstGeom>
            <a:solidFill>
              <a:srgbClr val="C5CCC0"/>
            </a:solidFill>
            <a:ln w="9525">
              <a:solidFill>
                <a:srgbClr val="6B776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5646420" y="5024628"/>
              <a:ext cx="137160" cy="137160"/>
            </a:xfrm>
            <a:prstGeom prst="ellipse">
              <a:avLst/>
            </a:prstGeom>
            <a:solidFill>
              <a:srgbClr val="C5CCC0"/>
            </a:solidFill>
            <a:ln w="9525">
              <a:solidFill>
                <a:srgbClr val="6B776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5646420" y="4850892"/>
              <a:ext cx="137160" cy="137160"/>
            </a:xfrm>
            <a:prstGeom prst="ellipse">
              <a:avLst/>
            </a:prstGeom>
            <a:solidFill>
              <a:srgbClr val="C5CCC0"/>
            </a:solidFill>
            <a:ln w="9525">
              <a:solidFill>
                <a:srgbClr val="6B776E"/>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5646420" y="4677156"/>
              <a:ext cx="137160" cy="137160"/>
            </a:xfrm>
            <a:prstGeom prst="ellipse">
              <a:avLst/>
            </a:prstGeom>
            <a:solidFill>
              <a:srgbClr val="C5CCC0"/>
            </a:solidFill>
            <a:ln w="9525">
              <a:solidFill>
                <a:srgbClr val="6B776E"/>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5646420" y="4503420"/>
              <a:ext cx="137160" cy="137160"/>
            </a:xfrm>
            <a:prstGeom prst="ellipse">
              <a:avLst/>
            </a:prstGeom>
            <a:solidFill>
              <a:srgbClr val="C5CCC0"/>
            </a:solidFill>
            <a:ln w="9525">
              <a:solidFill>
                <a:srgbClr val="6B776E"/>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5646420" y="4329684"/>
              <a:ext cx="137160" cy="137160"/>
            </a:xfrm>
            <a:prstGeom prst="ellipse">
              <a:avLst/>
            </a:prstGeom>
            <a:solidFill>
              <a:srgbClr val="C5CCC0"/>
            </a:solidFill>
            <a:ln w="9525">
              <a:solidFill>
                <a:srgbClr val="6B776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5646420" y="4155948"/>
              <a:ext cx="137160" cy="137160"/>
            </a:xfrm>
            <a:prstGeom prst="ellipse">
              <a:avLst/>
            </a:prstGeom>
            <a:solidFill>
              <a:srgbClr val="C5CCC0"/>
            </a:solidFill>
            <a:ln w="9525">
              <a:solidFill>
                <a:srgbClr val="6B776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5646420" y="3982212"/>
              <a:ext cx="137160" cy="137160"/>
            </a:xfrm>
            <a:prstGeom prst="ellipse">
              <a:avLst/>
            </a:prstGeom>
            <a:solidFill>
              <a:srgbClr val="C5CCC0"/>
            </a:solidFill>
            <a:ln w="9525">
              <a:solidFill>
                <a:srgbClr val="6B776E"/>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5646420" y="3808476"/>
              <a:ext cx="137160" cy="137160"/>
            </a:xfrm>
            <a:prstGeom prst="ellipse">
              <a:avLst/>
            </a:prstGeom>
            <a:solidFill>
              <a:srgbClr val="C5CCC0"/>
            </a:solidFill>
            <a:ln w="9525">
              <a:solidFill>
                <a:srgbClr val="6B776E"/>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5646420" y="3634740"/>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5646420" y="3461004"/>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5646420" y="328726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564642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5" name="Mark">
              <a:extLst>
                <a:ext uri="{C183D7F6-B498-43B3-948B-1728B52AA6E4}">
                  <adec:decorative xmlns:adec="http://schemas.microsoft.com/office/drawing/2017/decorative" val="1"/>
                </a:ext>
              </a:extLst>
            </p:cNvPr>
            <p:cNvSpPr/>
            <p:nvPr/>
          </p:nvSpPr>
          <p:spPr>
            <a:xfrm>
              <a:off x="5646420" y="293979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6" name="Mark">
              <a:extLst>
                <a:ext uri="{C183D7F6-B498-43B3-948B-1728B52AA6E4}">
                  <adec:decorative xmlns:adec="http://schemas.microsoft.com/office/drawing/2017/decorative" val="1"/>
                </a:ext>
              </a:extLst>
            </p:cNvPr>
            <p:cNvSpPr/>
            <p:nvPr/>
          </p:nvSpPr>
          <p:spPr>
            <a:xfrm>
              <a:off x="5628132" y="2747772"/>
              <a:ext cx="173736" cy="173736"/>
            </a:xfrm>
            <a:prstGeom prst="diamond">
              <a:avLst/>
            </a:prstGeom>
            <a:solidFill>
              <a:srgbClr val="7A3F24"/>
            </a:solidFill>
            <a:ln w="9525">
              <a:solidFill>
                <a:srgbClr val="7A3F24"/>
              </a:solidFill>
            </a:ln>
          </p:spPr>
          <p:txBody>
            <a:bodyPr rtlCol="0" anchor="ctr"/>
            <a:lstStyle/>
            <a:p>
              <a:pPr algn="ctr"/>
            </a:p>
          </p:txBody>
        </p:sp>
        <p:sp>
          <p:nvSpPr>
            <p:cNvPr id="137" name="Label">
              <a:extLst>
                <a:ext uri="{C183D7F6-B498-43B3-948B-1728B52AA6E4}">
                  <adec:decorative xmlns:adec="http://schemas.microsoft.com/office/drawing/2017/decorative" val="1"/>
                </a:ext>
              </a:extLst>
            </p:cNvPr>
            <p:cNvSpPr txBox="1"/>
            <p:nvPr/>
          </p:nvSpPr>
          <p:spPr>
            <a:xfrm>
              <a:off x="539496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Feb</a:t>
              </a:r>
            </a:p>
          </p:txBody>
        </p:sp>
        <p:sp>
          <p:nvSpPr>
            <p:cNvPr id="138" name="Mark">
              <a:extLst>
                <a:ext uri="{C183D7F6-B498-43B3-948B-1728B52AA6E4}">
                  <adec:decorative xmlns:adec="http://schemas.microsoft.com/office/drawing/2017/decorative" val="1"/>
                </a:ext>
              </a:extLst>
            </p:cNvPr>
            <p:cNvSpPr/>
            <p:nvPr/>
          </p:nvSpPr>
          <p:spPr>
            <a:xfrm>
              <a:off x="6286500" y="5372100"/>
              <a:ext cx="137160" cy="137160"/>
            </a:xfrm>
            <a:prstGeom prst="ellipse">
              <a:avLst/>
            </a:prstGeom>
            <a:solidFill>
              <a:srgbClr val="C5CCC0"/>
            </a:solidFill>
            <a:ln w="9525">
              <a:solidFill>
                <a:srgbClr val="6B776E"/>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6286500" y="5198364"/>
              <a:ext cx="137160" cy="137160"/>
            </a:xfrm>
            <a:prstGeom prst="ellipse">
              <a:avLst/>
            </a:prstGeom>
            <a:solidFill>
              <a:srgbClr val="C5CCC0"/>
            </a:solidFill>
            <a:ln w="9525">
              <a:solidFill>
                <a:srgbClr val="6B776E"/>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6286500" y="5024628"/>
              <a:ext cx="137160" cy="137160"/>
            </a:xfrm>
            <a:prstGeom prst="ellipse">
              <a:avLst/>
            </a:prstGeom>
            <a:solidFill>
              <a:srgbClr val="C5CCC0"/>
            </a:solidFill>
            <a:ln w="9525">
              <a:solidFill>
                <a:srgbClr val="6B776E"/>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6286500" y="4850892"/>
              <a:ext cx="137160" cy="137160"/>
            </a:xfrm>
            <a:prstGeom prst="ellipse">
              <a:avLst/>
            </a:prstGeom>
            <a:solidFill>
              <a:srgbClr val="C5CCC0"/>
            </a:solidFill>
            <a:ln w="9525">
              <a:solidFill>
                <a:srgbClr val="6B776E"/>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6286500" y="4677156"/>
              <a:ext cx="137160" cy="137160"/>
            </a:xfrm>
            <a:prstGeom prst="ellipse">
              <a:avLst/>
            </a:prstGeom>
            <a:solidFill>
              <a:srgbClr val="C5CCC0"/>
            </a:solidFill>
            <a:ln w="9525">
              <a:solidFill>
                <a:srgbClr val="6B776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6286500" y="4503420"/>
              <a:ext cx="137160" cy="137160"/>
            </a:xfrm>
            <a:prstGeom prst="ellipse">
              <a:avLst/>
            </a:prstGeom>
            <a:solidFill>
              <a:srgbClr val="C5CCC0"/>
            </a:solidFill>
            <a:ln w="9525">
              <a:solidFill>
                <a:srgbClr val="6B776E"/>
              </a:solidFill>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6286500" y="4329684"/>
              <a:ext cx="137160" cy="137160"/>
            </a:xfrm>
            <a:prstGeom prst="ellipse">
              <a:avLst/>
            </a:prstGeom>
            <a:solidFill>
              <a:srgbClr val="C5CCC0"/>
            </a:solidFill>
            <a:ln w="9525">
              <a:solidFill>
                <a:srgbClr val="6B776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6286500" y="4155948"/>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6286500" y="398221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6286500" y="380847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6268212" y="3616452"/>
              <a:ext cx="173736" cy="173736"/>
            </a:xfrm>
            <a:prstGeom prst="diamond">
              <a:avLst/>
            </a:prstGeom>
            <a:solidFill>
              <a:srgbClr val="7A3F24"/>
            </a:solidFill>
            <a:ln w="9525">
              <a:solidFill>
                <a:srgbClr val="7A3F24"/>
              </a:solidFill>
            </a:ln>
          </p:spPr>
          <p:txBody>
            <a:bodyPr rtlCol="0" anchor="ctr"/>
            <a:lstStyle/>
            <a:p>
              <a:pPr algn="ctr"/>
            </a:p>
          </p:txBody>
        </p:sp>
        <p:sp>
          <p:nvSpPr>
            <p:cNvPr id="149" name="Mark">
              <a:extLst>
                <a:ext uri="{C183D7F6-B498-43B3-948B-1728B52AA6E4}">
                  <adec:decorative xmlns:adec="http://schemas.microsoft.com/office/drawing/2017/decorative" val="1"/>
                </a:ext>
              </a:extLst>
            </p:cNvPr>
            <p:cNvSpPr/>
            <p:nvPr/>
          </p:nvSpPr>
          <p:spPr>
            <a:xfrm>
              <a:off x="6268212" y="3442716"/>
              <a:ext cx="173736" cy="173736"/>
            </a:xfrm>
            <a:prstGeom prst="diamond">
              <a:avLst/>
            </a:prstGeom>
            <a:solidFill>
              <a:srgbClr val="7A3F24"/>
            </a:solidFill>
            <a:ln w="9525">
              <a:solidFill>
                <a:srgbClr val="7A3F24"/>
              </a:solidFill>
            </a:ln>
          </p:spPr>
          <p:txBody>
            <a:bodyPr rtlCol="0" anchor="ctr"/>
            <a:lstStyle/>
            <a:p>
              <a:pPr algn="ctr"/>
            </a:p>
          </p:txBody>
        </p:sp>
        <p:sp>
          <p:nvSpPr>
            <p:cNvPr id="150" name="Label">
              <a:extLst>
                <a:ext uri="{C183D7F6-B498-43B3-948B-1728B52AA6E4}">
                  <adec:decorative xmlns:adec="http://schemas.microsoft.com/office/drawing/2017/decorative" val="1"/>
                </a:ext>
              </a:extLst>
            </p:cNvPr>
            <p:cNvSpPr txBox="1"/>
            <p:nvPr/>
          </p:nvSpPr>
          <p:spPr>
            <a:xfrm>
              <a:off x="603504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Mar</a:t>
              </a:r>
            </a:p>
          </p:txBody>
        </p:sp>
        <p:sp>
          <p:nvSpPr>
            <p:cNvPr id="151" name="Mark">
              <a:extLst>
                <a:ext uri="{C183D7F6-B498-43B3-948B-1728B52AA6E4}">
                  <adec:decorative xmlns:adec="http://schemas.microsoft.com/office/drawing/2017/decorative" val="1"/>
                </a:ext>
              </a:extLst>
            </p:cNvPr>
            <p:cNvSpPr/>
            <p:nvPr/>
          </p:nvSpPr>
          <p:spPr>
            <a:xfrm>
              <a:off x="6926580" y="5372100"/>
              <a:ext cx="137160" cy="137160"/>
            </a:xfrm>
            <a:prstGeom prst="ellipse">
              <a:avLst/>
            </a:prstGeom>
            <a:solidFill>
              <a:srgbClr val="C5CCC0"/>
            </a:solidFill>
            <a:ln w="9525">
              <a:solidFill>
                <a:srgbClr val="6B776E"/>
              </a:solidFill>
            </a:ln>
          </p:spPr>
          <p:txBody>
            <a:bodyPr rtlCol="0" anchor="ctr"/>
            <a:lstStyle/>
            <a:p>
              <a:pPr algn="ctr"/>
            </a:p>
          </p:txBody>
        </p:sp>
        <p:sp>
          <p:nvSpPr>
            <p:cNvPr id="152" name="Mark">
              <a:extLst>
                <a:ext uri="{C183D7F6-B498-43B3-948B-1728B52AA6E4}">
                  <adec:decorative xmlns:adec="http://schemas.microsoft.com/office/drawing/2017/decorative" val="1"/>
                </a:ext>
              </a:extLst>
            </p:cNvPr>
            <p:cNvSpPr/>
            <p:nvPr/>
          </p:nvSpPr>
          <p:spPr>
            <a:xfrm>
              <a:off x="6926580" y="5198364"/>
              <a:ext cx="137160" cy="137160"/>
            </a:xfrm>
            <a:prstGeom prst="ellipse">
              <a:avLst/>
            </a:prstGeom>
            <a:solidFill>
              <a:srgbClr val="C5CCC0"/>
            </a:solidFill>
            <a:ln w="9525">
              <a:solidFill>
                <a:srgbClr val="6B776E"/>
              </a:solidFill>
            </a:ln>
          </p:spPr>
          <p:txBody>
            <a:bodyPr rtlCol="0" anchor="ctr"/>
            <a:lstStyle/>
            <a:p>
              <a:pPr algn="ctr"/>
            </a:p>
          </p:txBody>
        </p:sp>
        <p:sp>
          <p:nvSpPr>
            <p:cNvPr id="153" name="Mark">
              <a:extLst>
                <a:ext uri="{C183D7F6-B498-43B3-948B-1728B52AA6E4}">
                  <adec:decorative xmlns:adec="http://schemas.microsoft.com/office/drawing/2017/decorative" val="1"/>
                </a:ext>
              </a:extLst>
            </p:cNvPr>
            <p:cNvSpPr/>
            <p:nvPr/>
          </p:nvSpPr>
          <p:spPr>
            <a:xfrm>
              <a:off x="6926580" y="5024628"/>
              <a:ext cx="137160" cy="137160"/>
            </a:xfrm>
            <a:prstGeom prst="ellipse">
              <a:avLst/>
            </a:prstGeom>
            <a:solidFill>
              <a:srgbClr val="C5CCC0"/>
            </a:solidFill>
            <a:ln w="9525">
              <a:solidFill>
                <a:srgbClr val="6B776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6926580" y="4850892"/>
              <a:ext cx="137160" cy="137160"/>
            </a:xfrm>
            <a:prstGeom prst="ellipse">
              <a:avLst/>
            </a:prstGeom>
            <a:solidFill>
              <a:srgbClr val="C5CCC0"/>
            </a:solidFill>
            <a:ln w="9525">
              <a:solidFill>
                <a:srgbClr val="6B776E"/>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6926580" y="4677156"/>
              <a:ext cx="137160" cy="137160"/>
            </a:xfrm>
            <a:prstGeom prst="ellipse">
              <a:avLst/>
            </a:prstGeom>
            <a:solidFill>
              <a:srgbClr val="C5CCC0"/>
            </a:solidFill>
            <a:ln w="9525">
              <a:solidFill>
                <a:srgbClr val="6B776E"/>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6926580" y="4503420"/>
              <a:ext cx="137160" cy="137160"/>
            </a:xfrm>
            <a:prstGeom prst="ellipse">
              <a:avLst/>
            </a:prstGeom>
            <a:solidFill>
              <a:srgbClr val="C5CCC0"/>
            </a:solidFill>
            <a:ln w="9525">
              <a:solidFill>
                <a:srgbClr val="6B776E"/>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6926580" y="4329684"/>
              <a:ext cx="137160" cy="137160"/>
            </a:xfrm>
            <a:prstGeom prst="ellipse">
              <a:avLst/>
            </a:prstGeom>
            <a:solidFill>
              <a:srgbClr val="C5CCC0"/>
            </a:solidFill>
            <a:ln w="9525">
              <a:solidFill>
                <a:srgbClr val="6B776E"/>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6926580" y="4155948"/>
              <a:ext cx="137160" cy="137160"/>
            </a:xfrm>
            <a:prstGeom prst="ellipse">
              <a:avLst/>
            </a:prstGeom>
            <a:solidFill>
              <a:srgbClr val="C5CCC0"/>
            </a:solidFill>
            <a:ln w="9525">
              <a:solidFill>
                <a:srgbClr val="6B776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6926580" y="3982212"/>
              <a:ext cx="137160" cy="137160"/>
            </a:xfrm>
            <a:prstGeom prst="ellipse">
              <a:avLst/>
            </a:prstGeom>
            <a:solidFill>
              <a:srgbClr val="C5CCC0"/>
            </a:solidFill>
            <a:ln w="9525">
              <a:solidFill>
                <a:srgbClr val="6B776E"/>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6926580" y="3808476"/>
              <a:ext cx="137160" cy="137160"/>
            </a:xfrm>
            <a:prstGeom prst="ellipse">
              <a:avLst/>
            </a:prstGeom>
            <a:solidFill>
              <a:srgbClr val="C5CCC0"/>
            </a:solidFill>
            <a:ln w="9525">
              <a:solidFill>
                <a:srgbClr val="6B776E"/>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6926580" y="3634740"/>
              <a:ext cx="137160" cy="137160"/>
            </a:xfrm>
            <a:prstGeom prst="ellipse">
              <a:avLst/>
            </a:prstGeom>
            <a:solidFill>
              <a:srgbClr val="C5CCC0"/>
            </a:solidFill>
            <a:ln w="9525">
              <a:solidFill>
                <a:srgbClr val="6B776E"/>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6926580" y="3461004"/>
              <a:ext cx="137160" cy="137160"/>
            </a:xfrm>
            <a:prstGeom prst="ellipse">
              <a:avLst/>
            </a:prstGeom>
            <a:solidFill>
              <a:srgbClr val="C5CCC0"/>
            </a:solidFill>
            <a:ln w="9525">
              <a:solidFill>
                <a:srgbClr val="6B776E"/>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6926580" y="3287268"/>
              <a:ext cx="137160" cy="137160"/>
            </a:xfrm>
            <a:prstGeom prst="ellipse">
              <a:avLst/>
            </a:prstGeom>
            <a:solidFill>
              <a:srgbClr val="F8F5EC"/>
            </a:solidFill>
            <a:ln w="12700">
              <a:solidFill>
                <a:srgbClr val="575A4F"/>
              </a:solidFill>
              <a:prstDash val="dash"/>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6926580" y="311353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6926580" y="293979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6926580" y="2766060"/>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6926580" y="2592324"/>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6926580" y="2418588"/>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6908292" y="2226564"/>
              <a:ext cx="173736" cy="173736"/>
            </a:xfrm>
            <a:prstGeom prst="diamond">
              <a:avLst/>
            </a:prstGeom>
            <a:solidFill>
              <a:srgbClr val="7A3F24"/>
            </a:solidFill>
            <a:ln w="9525">
              <a:solidFill>
                <a:srgbClr val="7A3F24"/>
              </a:solidFill>
            </a:ln>
          </p:spPr>
          <p:txBody>
            <a:bodyPr rtlCol="0" anchor="ctr"/>
            <a:lstStyle/>
            <a:p>
              <a:pPr algn="ctr"/>
            </a:p>
          </p:txBody>
        </p:sp>
        <p:sp>
          <p:nvSpPr>
            <p:cNvPr id="170" name="Label">
              <a:extLst>
                <a:ext uri="{C183D7F6-B498-43B3-948B-1728B52AA6E4}">
                  <adec:decorative xmlns:adec="http://schemas.microsoft.com/office/drawing/2017/decorative" val="1"/>
                </a:ext>
              </a:extLst>
            </p:cNvPr>
            <p:cNvSpPr txBox="1"/>
            <p:nvPr/>
          </p:nvSpPr>
          <p:spPr>
            <a:xfrm>
              <a:off x="667512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Apr</a:t>
              </a:r>
            </a:p>
          </p:txBody>
        </p:sp>
        <p:sp>
          <p:nvSpPr>
            <p:cNvPr id="171" name="Mark">
              <a:extLst>
                <a:ext uri="{C183D7F6-B498-43B3-948B-1728B52AA6E4}">
                  <adec:decorative xmlns:adec="http://schemas.microsoft.com/office/drawing/2017/decorative" val="1"/>
                </a:ext>
              </a:extLst>
            </p:cNvPr>
            <p:cNvSpPr/>
            <p:nvPr/>
          </p:nvSpPr>
          <p:spPr>
            <a:xfrm>
              <a:off x="7566660" y="5372100"/>
              <a:ext cx="137160" cy="137160"/>
            </a:xfrm>
            <a:prstGeom prst="ellipse">
              <a:avLst/>
            </a:prstGeom>
            <a:solidFill>
              <a:srgbClr val="C5CCC0"/>
            </a:solidFill>
            <a:ln w="9525">
              <a:solidFill>
                <a:srgbClr val="6B776E"/>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7566660" y="5198364"/>
              <a:ext cx="137160" cy="137160"/>
            </a:xfrm>
            <a:prstGeom prst="ellipse">
              <a:avLst/>
            </a:prstGeom>
            <a:solidFill>
              <a:srgbClr val="C5CCC0"/>
            </a:solidFill>
            <a:ln w="9525">
              <a:solidFill>
                <a:srgbClr val="6B776E"/>
              </a:solidFill>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7566660" y="5024628"/>
              <a:ext cx="137160" cy="137160"/>
            </a:xfrm>
            <a:prstGeom prst="ellipse">
              <a:avLst/>
            </a:prstGeom>
            <a:solidFill>
              <a:srgbClr val="C5CCC0"/>
            </a:solidFill>
            <a:ln w="9525">
              <a:solidFill>
                <a:srgbClr val="6B776E"/>
              </a:solidFill>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7566660" y="4850892"/>
              <a:ext cx="137160" cy="137160"/>
            </a:xfrm>
            <a:prstGeom prst="ellipse">
              <a:avLst/>
            </a:prstGeom>
            <a:solidFill>
              <a:srgbClr val="C5CCC0"/>
            </a:solidFill>
            <a:ln w="9525">
              <a:solidFill>
                <a:srgbClr val="6B776E"/>
              </a:solidFill>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7566660" y="4677156"/>
              <a:ext cx="137160" cy="137160"/>
            </a:xfrm>
            <a:prstGeom prst="ellipse">
              <a:avLst/>
            </a:prstGeom>
            <a:solidFill>
              <a:srgbClr val="C5CCC0"/>
            </a:solidFill>
            <a:ln w="9525">
              <a:solidFill>
                <a:srgbClr val="6B776E"/>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7566660" y="4503420"/>
              <a:ext cx="137160" cy="137160"/>
            </a:xfrm>
            <a:prstGeom prst="ellipse">
              <a:avLst/>
            </a:prstGeom>
            <a:solidFill>
              <a:srgbClr val="C5CCC0"/>
            </a:solidFill>
            <a:ln w="9525">
              <a:solidFill>
                <a:srgbClr val="6B776E"/>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7566660" y="4329684"/>
              <a:ext cx="137160" cy="137160"/>
            </a:xfrm>
            <a:prstGeom prst="ellipse">
              <a:avLst/>
            </a:prstGeom>
            <a:solidFill>
              <a:srgbClr val="C5CCC0"/>
            </a:solidFill>
            <a:ln w="9525">
              <a:solidFill>
                <a:srgbClr val="6B776E"/>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7566660" y="4155948"/>
              <a:ext cx="137160" cy="137160"/>
            </a:xfrm>
            <a:prstGeom prst="ellipse">
              <a:avLst/>
            </a:prstGeom>
            <a:solidFill>
              <a:srgbClr val="C5CCC0"/>
            </a:solidFill>
            <a:ln w="9525">
              <a:solidFill>
                <a:srgbClr val="6B776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7566660" y="398221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7548372" y="3790188"/>
              <a:ext cx="173736" cy="173736"/>
            </a:xfrm>
            <a:prstGeom prst="diamond">
              <a:avLst/>
            </a:prstGeom>
            <a:solidFill>
              <a:srgbClr val="7A3F24"/>
            </a:solidFill>
            <a:ln w="9525">
              <a:solidFill>
                <a:srgbClr val="7A3F24"/>
              </a:solidFill>
            </a:ln>
          </p:spPr>
          <p:txBody>
            <a:bodyPr rtlCol="0" anchor="ctr"/>
            <a:lstStyle/>
            <a:p>
              <a:pPr algn="ctr"/>
            </a:p>
          </p:txBody>
        </p:sp>
        <p:sp>
          <p:nvSpPr>
            <p:cNvPr id="181" name="Label">
              <a:extLst>
                <a:ext uri="{C183D7F6-B498-43B3-948B-1728B52AA6E4}">
                  <adec:decorative xmlns:adec="http://schemas.microsoft.com/office/drawing/2017/decorative" val="1"/>
                </a:ext>
              </a:extLst>
            </p:cNvPr>
            <p:cNvSpPr txBox="1"/>
            <p:nvPr/>
          </p:nvSpPr>
          <p:spPr>
            <a:xfrm>
              <a:off x="731520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May</a:t>
              </a:r>
            </a:p>
          </p:txBody>
        </p:sp>
        <p:sp>
          <p:nvSpPr>
            <p:cNvPr id="182" name="Mark">
              <a:extLst>
                <a:ext uri="{C183D7F6-B498-43B3-948B-1728B52AA6E4}">
                  <adec:decorative xmlns:adec="http://schemas.microsoft.com/office/drawing/2017/decorative" val="1"/>
                </a:ext>
              </a:extLst>
            </p:cNvPr>
            <p:cNvSpPr/>
            <p:nvPr/>
          </p:nvSpPr>
          <p:spPr>
            <a:xfrm>
              <a:off x="8206740" y="5372100"/>
              <a:ext cx="137160" cy="137160"/>
            </a:xfrm>
            <a:prstGeom prst="ellipse">
              <a:avLst/>
            </a:prstGeom>
            <a:solidFill>
              <a:srgbClr val="C5CCC0"/>
            </a:solidFill>
            <a:ln w="9525">
              <a:solidFill>
                <a:srgbClr val="6B776E"/>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8206740" y="5198364"/>
              <a:ext cx="137160" cy="137160"/>
            </a:xfrm>
            <a:prstGeom prst="ellipse">
              <a:avLst/>
            </a:prstGeom>
            <a:solidFill>
              <a:srgbClr val="C5CCC0"/>
            </a:solidFill>
            <a:ln w="9525">
              <a:solidFill>
                <a:srgbClr val="6B776E"/>
              </a:solidFill>
            </a:ln>
          </p:spPr>
          <p:txBody>
            <a:bodyPr rtlCol="0" anchor="ctr"/>
            <a:lstStyle/>
            <a:p>
              <a:pPr algn="ctr"/>
            </a:p>
          </p:txBody>
        </p:sp>
        <p:sp>
          <p:nvSpPr>
            <p:cNvPr id="184" name="Mark">
              <a:extLst>
                <a:ext uri="{C183D7F6-B498-43B3-948B-1728B52AA6E4}">
                  <adec:decorative xmlns:adec="http://schemas.microsoft.com/office/drawing/2017/decorative" val="1"/>
                </a:ext>
              </a:extLst>
            </p:cNvPr>
            <p:cNvSpPr/>
            <p:nvPr/>
          </p:nvSpPr>
          <p:spPr>
            <a:xfrm>
              <a:off x="8206740" y="5024628"/>
              <a:ext cx="137160" cy="137160"/>
            </a:xfrm>
            <a:prstGeom prst="ellipse">
              <a:avLst/>
            </a:prstGeom>
            <a:solidFill>
              <a:srgbClr val="C5CCC0"/>
            </a:solidFill>
            <a:ln w="9525">
              <a:solidFill>
                <a:srgbClr val="6B776E"/>
              </a:solidFill>
            </a:ln>
          </p:spPr>
          <p:txBody>
            <a:bodyPr rtlCol="0" anchor="ctr"/>
            <a:lstStyle/>
            <a:p>
              <a:pPr algn="ctr"/>
            </a:p>
          </p:txBody>
        </p:sp>
        <p:sp>
          <p:nvSpPr>
            <p:cNvPr id="185" name="Mark">
              <a:extLst>
                <a:ext uri="{C183D7F6-B498-43B3-948B-1728B52AA6E4}">
                  <adec:decorative xmlns:adec="http://schemas.microsoft.com/office/drawing/2017/decorative" val="1"/>
                </a:ext>
              </a:extLst>
            </p:cNvPr>
            <p:cNvSpPr/>
            <p:nvPr/>
          </p:nvSpPr>
          <p:spPr>
            <a:xfrm>
              <a:off x="8206740" y="4850892"/>
              <a:ext cx="137160" cy="137160"/>
            </a:xfrm>
            <a:prstGeom prst="ellipse">
              <a:avLst/>
            </a:prstGeom>
            <a:solidFill>
              <a:srgbClr val="C5CCC0"/>
            </a:solidFill>
            <a:ln w="9525">
              <a:solidFill>
                <a:srgbClr val="6B776E"/>
              </a:solidFill>
            </a:ln>
          </p:spPr>
          <p:txBody>
            <a:bodyPr rtlCol="0" anchor="ctr"/>
            <a:lstStyle/>
            <a:p>
              <a:pPr algn="ctr"/>
            </a:p>
          </p:txBody>
        </p:sp>
        <p:sp>
          <p:nvSpPr>
            <p:cNvPr id="186" name="Mark">
              <a:extLst>
                <a:ext uri="{C183D7F6-B498-43B3-948B-1728B52AA6E4}">
                  <adec:decorative xmlns:adec="http://schemas.microsoft.com/office/drawing/2017/decorative" val="1"/>
                </a:ext>
              </a:extLst>
            </p:cNvPr>
            <p:cNvSpPr/>
            <p:nvPr/>
          </p:nvSpPr>
          <p:spPr>
            <a:xfrm>
              <a:off x="8206740" y="4677156"/>
              <a:ext cx="137160" cy="137160"/>
            </a:xfrm>
            <a:prstGeom prst="ellipse">
              <a:avLst/>
            </a:prstGeom>
            <a:solidFill>
              <a:srgbClr val="C5CCC0"/>
            </a:solidFill>
            <a:ln w="9525">
              <a:solidFill>
                <a:srgbClr val="6B776E"/>
              </a:solidFill>
            </a:ln>
          </p:spPr>
          <p:txBody>
            <a:bodyPr rtlCol="0" anchor="ctr"/>
            <a:lstStyle/>
            <a:p>
              <a:pPr algn="ctr"/>
            </a:p>
          </p:txBody>
        </p:sp>
        <p:sp>
          <p:nvSpPr>
            <p:cNvPr id="187" name="Mark">
              <a:extLst>
                <a:ext uri="{C183D7F6-B498-43B3-948B-1728B52AA6E4}">
                  <adec:decorative xmlns:adec="http://schemas.microsoft.com/office/drawing/2017/decorative" val="1"/>
                </a:ext>
              </a:extLst>
            </p:cNvPr>
            <p:cNvSpPr/>
            <p:nvPr/>
          </p:nvSpPr>
          <p:spPr>
            <a:xfrm>
              <a:off x="8206740" y="4503420"/>
              <a:ext cx="137160" cy="137160"/>
            </a:xfrm>
            <a:prstGeom prst="ellipse">
              <a:avLst/>
            </a:prstGeom>
            <a:solidFill>
              <a:srgbClr val="C5CCC0"/>
            </a:solidFill>
            <a:ln w="9525">
              <a:solidFill>
                <a:srgbClr val="6B776E"/>
              </a:solidFill>
            </a:ln>
          </p:spPr>
          <p:txBody>
            <a:bodyPr rtlCol="0" anchor="ctr"/>
            <a:lstStyle/>
            <a:p>
              <a:pPr algn="ctr"/>
            </a:p>
          </p:txBody>
        </p:sp>
        <p:sp>
          <p:nvSpPr>
            <p:cNvPr id="188" name="Mark">
              <a:extLst>
                <a:ext uri="{C183D7F6-B498-43B3-948B-1728B52AA6E4}">
                  <adec:decorative xmlns:adec="http://schemas.microsoft.com/office/drawing/2017/decorative" val="1"/>
                </a:ext>
              </a:extLst>
            </p:cNvPr>
            <p:cNvSpPr/>
            <p:nvPr/>
          </p:nvSpPr>
          <p:spPr>
            <a:xfrm>
              <a:off x="8206740" y="4329684"/>
              <a:ext cx="137160" cy="137160"/>
            </a:xfrm>
            <a:prstGeom prst="ellipse">
              <a:avLst/>
            </a:prstGeom>
            <a:solidFill>
              <a:srgbClr val="C5CCC0"/>
            </a:solidFill>
            <a:ln w="9525">
              <a:solidFill>
                <a:srgbClr val="6B776E"/>
              </a:solidFill>
            </a:ln>
          </p:spPr>
          <p:txBody>
            <a:bodyPr rtlCol="0" anchor="ctr"/>
            <a:lstStyle/>
            <a:p>
              <a:pPr algn="ctr"/>
            </a:p>
          </p:txBody>
        </p:sp>
        <p:sp>
          <p:nvSpPr>
            <p:cNvPr id="189" name="Mark">
              <a:extLst>
                <a:ext uri="{C183D7F6-B498-43B3-948B-1728B52AA6E4}">
                  <adec:decorative xmlns:adec="http://schemas.microsoft.com/office/drawing/2017/decorative" val="1"/>
                </a:ext>
              </a:extLst>
            </p:cNvPr>
            <p:cNvSpPr/>
            <p:nvPr/>
          </p:nvSpPr>
          <p:spPr>
            <a:xfrm>
              <a:off x="8206740" y="4155948"/>
              <a:ext cx="137160" cy="137160"/>
            </a:xfrm>
            <a:prstGeom prst="ellipse">
              <a:avLst/>
            </a:prstGeom>
            <a:solidFill>
              <a:srgbClr val="C5CCC0"/>
            </a:solidFill>
            <a:ln w="9525">
              <a:solidFill>
                <a:srgbClr val="6B776E"/>
              </a:solidFill>
            </a:ln>
          </p:spPr>
          <p:txBody>
            <a:bodyPr rtlCol="0" anchor="ctr"/>
            <a:lstStyle/>
            <a:p>
              <a:pPr algn="ctr"/>
            </a:p>
          </p:txBody>
        </p:sp>
        <p:sp>
          <p:nvSpPr>
            <p:cNvPr id="190" name="Mark">
              <a:extLst>
                <a:ext uri="{C183D7F6-B498-43B3-948B-1728B52AA6E4}">
                  <adec:decorative xmlns:adec="http://schemas.microsoft.com/office/drawing/2017/decorative" val="1"/>
                </a:ext>
              </a:extLst>
            </p:cNvPr>
            <p:cNvSpPr/>
            <p:nvPr/>
          </p:nvSpPr>
          <p:spPr>
            <a:xfrm>
              <a:off x="8206740" y="3982212"/>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1" name="Mark">
              <a:extLst>
                <a:ext uri="{C183D7F6-B498-43B3-948B-1728B52AA6E4}">
                  <adec:decorative xmlns:adec="http://schemas.microsoft.com/office/drawing/2017/decorative" val="1"/>
                </a:ext>
              </a:extLst>
            </p:cNvPr>
            <p:cNvSpPr/>
            <p:nvPr/>
          </p:nvSpPr>
          <p:spPr>
            <a:xfrm>
              <a:off x="8206740" y="3808476"/>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2" name="Mark">
              <a:extLst>
                <a:ext uri="{C183D7F6-B498-43B3-948B-1728B52AA6E4}">
                  <adec:decorative xmlns:adec="http://schemas.microsoft.com/office/drawing/2017/decorative" val="1"/>
                </a:ext>
              </a:extLst>
            </p:cNvPr>
            <p:cNvSpPr/>
            <p:nvPr/>
          </p:nvSpPr>
          <p:spPr>
            <a:xfrm>
              <a:off x="8206740" y="3634740"/>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3" name="Mark">
              <a:extLst>
                <a:ext uri="{C183D7F6-B498-43B3-948B-1728B52AA6E4}">
                  <adec:decorative xmlns:adec="http://schemas.microsoft.com/office/drawing/2017/decorative" val="1"/>
                </a:ext>
              </a:extLst>
            </p:cNvPr>
            <p:cNvSpPr/>
            <p:nvPr/>
          </p:nvSpPr>
          <p:spPr>
            <a:xfrm>
              <a:off x="8206740" y="3461004"/>
              <a:ext cx="137160" cy="13716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4" name="Label">
              <a:extLst>
                <a:ext uri="{C183D7F6-B498-43B3-948B-1728B52AA6E4}">
                  <adec:decorative xmlns:adec="http://schemas.microsoft.com/office/drawing/2017/decorative" val="1"/>
                </a:ext>
              </a:extLst>
            </p:cNvPr>
            <p:cNvSpPr txBox="1"/>
            <p:nvPr/>
          </p:nvSpPr>
          <p:spPr>
            <a:xfrm>
              <a:off x="7955280" y="5577840"/>
              <a:ext cx="640080" cy="256032"/>
            </a:xfrm>
            <a:prstGeom prst="rect">
              <a:avLst/>
            </a:prstGeom>
            <a:noFill/>
          </p:spPr>
          <p:txBody>
            <a:bodyPr wrap="square" lIns="0" rIns="0" tIns="0" bIns="0" anchor="ctr">
              <a:noAutofit/>
            </a:bodyPr>
            <a:lstStyle/>
            <a:p>
              <a:pPr algn="ctr">
                <a:lnSpc>
                  <a:spcPct val="110000"/>
                </a:lnSpc>
                <a:spcAft>
                  <a:spcPts val="0"/>
                </a:spcAft>
              </a:pPr>
              <a:r>
                <a:rPr sz="1300" b="0" i="0" lang="en-US">
                  <a:solidFill>
                    <a:srgbClr val="575A4F"/>
                  </a:solidFill>
                  <a:latin typeface="Calibri"/>
                </a:rPr>
                <a:t>June</a:t>
              </a:r>
            </a:p>
          </p:txBody>
        </p:sp>
        <p:cxnSp>
          <p:nvCxnSpPr>
            <p:cNvPr id="195" name="Rule">
              <a:extLst>
                <a:ext uri="{C183D7F6-B498-43B3-948B-1728B52AA6E4}">
                  <adec:decorative xmlns:adec="http://schemas.microsoft.com/office/drawing/2017/decorative" val="1"/>
                </a:ext>
              </a:extLst>
            </p:cNvPr>
            <p:cNvCxnSpPr/>
            <p:nvPr/>
          </p:nvCxnSpPr>
          <p:spPr>
            <a:xfrm>
              <a:off x="822960" y="5532120"/>
              <a:ext cx="7772400" cy="0"/>
            </a:xfrm>
            <a:prstGeom prst="line">
              <a:avLst/>
            </a:prstGeom>
            <a:ln w="12700">
              <a:solidFill>
                <a:srgbClr val="D7D1C1"/>
              </a:solidFill>
            </a:ln>
          </p:spPr>
        </p:cxnSp>
      </p:grpSp>
      <p:sp>
        <p:nvSpPr>
          <p:cNvPr id="196" name="Mark">
            <a:extLst>
              <a:ext uri="{C183D7F6-B498-43B3-948B-1728B52AA6E4}">
                <adec:decorative xmlns:adec="http://schemas.microsoft.com/office/drawing/2017/decorative" val="1"/>
              </a:ext>
            </a:extLst>
          </p:cNvPr>
          <p:cNvSpPr/>
          <p:nvPr/>
        </p:nvSpPr>
        <p:spPr>
          <a:xfrm>
            <a:off x="740664" y="1700784"/>
            <a:ext cx="182880" cy="182880"/>
          </a:xfrm>
          <a:prstGeom prst="ellipse">
            <a:avLst/>
          </a:prstGeom>
          <a:solidFill>
            <a:srgbClr val="C5CCC0"/>
          </a:solidFill>
          <a:ln w="9525">
            <a:solidFill>
              <a:srgbClr val="6B776E"/>
            </a:solidFill>
          </a:ln>
        </p:spPr>
        <p:txBody>
          <a:bodyPr rtlCol="0" anchor="ctr"/>
          <a:lstStyle/>
          <a:p>
            <a:pPr algn="ctr"/>
          </a:p>
        </p:txBody>
      </p:sp>
      <p:sp>
        <p:nvSpPr>
          <p:cNvPr id="197" name="Legend"/>
          <p:cNvSpPr txBox="1"/>
          <p:nvPr/>
        </p:nvSpPr>
        <p:spPr>
          <a:xfrm>
            <a:off x="1024128" y="1664208"/>
            <a:ext cx="2052828" cy="256032"/>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22241E"/>
                </a:solidFill>
                <a:latin typeface="Calibri"/>
              </a:rPr>
              <a:t>No error (affirmed)</a:t>
            </a:r>
          </a:p>
        </p:txBody>
      </p:sp>
      <p:sp>
        <p:nvSpPr>
          <p:cNvPr id="198" name="Mark">
            <a:extLst>
              <a:ext uri="{C183D7F6-B498-43B3-948B-1728B52AA6E4}">
                <adec:decorative xmlns:adec="http://schemas.microsoft.com/office/drawing/2017/decorative" val="1"/>
              </a:ext>
            </a:extLst>
          </p:cNvPr>
          <p:cNvSpPr/>
          <p:nvPr/>
        </p:nvSpPr>
        <p:spPr>
          <a:xfrm>
            <a:off x="3314700" y="1700784"/>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199" name="Legend"/>
          <p:cNvSpPr txBox="1"/>
          <p:nvPr/>
        </p:nvSpPr>
        <p:spPr>
          <a:xfrm>
            <a:off x="3598164" y="1664208"/>
            <a:ext cx="2052828" cy="256032"/>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22241E"/>
                </a:solidFill>
                <a:latin typeface="Calibri"/>
              </a:rPr>
              <a:t>Raised, not reached</a:t>
            </a:r>
          </a:p>
        </p:txBody>
      </p:sp>
      <p:sp>
        <p:nvSpPr>
          <p:cNvPr id="200" name="Mark">
            <a:extLst>
              <a:ext uri="{C183D7F6-B498-43B3-948B-1728B52AA6E4}">
                <adec:decorative xmlns:adec="http://schemas.microsoft.com/office/drawing/2017/decorative" val="1"/>
              </a:ext>
            </a:extLst>
          </p:cNvPr>
          <p:cNvSpPr/>
          <p:nvPr/>
        </p:nvSpPr>
        <p:spPr>
          <a:xfrm>
            <a:off x="5888736" y="1700784"/>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1" name="Legend"/>
          <p:cNvSpPr txBox="1"/>
          <p:nvPr/>
        </p:nvSpPr>
        <p:spPr>
          <a:xfrm>
            <a:off x="6172200" y="1664208"/>
            <a:ext cx="1668780" cy="256032"/>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22241E"/>
                </a:solidFill>
                <a:latin typeface="Calibri"/>
              </a:rPr>
              <a:t>Error, harmless</a:t>
            </a:r>
          </a:p>
        </p:txBody>
      </p:sp>
      <p:sp>
        <p:nvSpPr>
          <p:cNvPr id="202" name="Mark">
            <a:extLst>
              <a:ext uri="{C183D7F6-B498-43B3-948B-1728B52AA6E4}">
                <adec:decorative xmlns:adec="http://schemas.microsoft.com/office/drawing/2017/decorative" val="1"/>
              </a:ext>
            </a:extLst>
          </p:cNvPr>
          <p:cNvSpPr/>
          <p:nvPr/>
        </p:nvSpPr>
        <p:spPr>
          <a:xfrm>
            <a:off x="8051292" y="1673352"/>
            <a:ext cx="237744" cy="237744"/>
          </a:xfrm>
          <a:prstGeom prst="diamond">
            <a:avLst/>
          </a:prstGeom>
          <a:solidFill>
            <a:srgbClr val="7A3F24"/>
          </a:solidFill>
          <a:ln w="9525">
            <a:solidFill>
              <a:srgbClr val="7A3F24"/>
            </a:solidFill>
          </a:ln>
        </p:spPr>
        <p:txBody>
          <a:bodyPr rtlCol="0" anchor="ctr"/>
          <a:lstStyle/>
          <a:p>
            <a:pPr algn="ctr"/>
          </a:p>
        </p:txBody>
      </p:sp>
      <p:sp>
        <p:nvSpPr>
          <p:cNvPr id="203" name="Legend"/>
          <p:cNvSpPr txBox="1"/>
          <p:nvPr/>
        </p:nvSpPr>
        <p:spPr>
          <a:xfrm>
            <a:off x="8362188" y="1664208"/>
            <a:ext cx="996696" cy="256032"/>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22241E"/>
                </a:solidFill>
                <a:latin typeface="Calibri"/>
              </a:rPr>
              <a:t>Reversed</a:t>
            </a:r>
          </a:p>
        </p:txBody>
      </p:sp>
      <p:sp>
        <p:nvSpPr>
          <p:cNvPr id="204" name="Reading"/>
          <p:cNvSpPr txBox="1"/>
          <p:nvPr/>
        </p:nvSpPr>
        <p:spPr>
          <a:xfrm>
            <a:off x="9052560" y="2194560"/>
            <a:ext cx="2404872" cy="3931920"/>
          </a:xfrm>
          <a:prstGeom prst="rect">
            <a:avLst/>
          </a:prstGeom>
          <a:noFill/>
        </p:spPr>
        <p:txBody>
          <a:bodyPr wrap="square" lIns="0" rIns="0" tIns="0" bIns="0" anchor="t">
            <a:noAutofit/>
          </a:bodyPr>
          <a:lstStyle/>
          <a:p>
            <a:pPr algn="l">
              <a:lnSpc>
                <a:spcPct val="110000"/>
              </a:lnSpc>
              <a:spcAft>
                <a:spcPts val="1000"/>
              </a:spcAft>
            </a:pPr>
            <a:r>
              <a:rPr sz="1600" b="0" i="0" lang="en-US">
                <a:solidFill>
                  <a:srgbClr val="22241E"/>
                </a:solidFill>
                <a:latin typeface="Century Schoolbook"/>
              </a:rPr>
              <a:t>No reversals in July to September 2025, the lightly coded quarter (49 records).</a:t>
            </a:r>
          </a:p>
          <a:p>
            <a:pPr algn="l">
              <a:lnSpc>
                <a:spcPct val="110000"/>
              </a:lnSpc>
              <a:spcAft>
                <a:spcPts val="1000"/>
              </a:spcAft>
            </a:pPr>
            <a:r>
              <a:rPr sz="1600" b="0" i="0" lang="en-US">
                <a:solidFill>
                  <a:srgbClr val="22241E"/>
                </a:solidFill>
                <a:latin typeface="Century Schoolbook"/>
              </a:rPr>
              <a:t>Highest month: March, 2 of 12 (16.7%).</a:t>
            </a:r>
          </a:p>
          <a:p>
            <a:pPr algn="l">
              <a:lnSpc>
                <a:spcPct val="110000"/>
              </a:lnSpc>
              <a:spcAft>
                <a:spcPts val="0"/>
              </a:spcAft>
            </a:pPr>
            <a:r>
              <a:rPr sz="1600" b="0" i="0" lang="en-US">
                <a:solidFill>
                  <a:srgbClr val="575A4F"/>
                </a:solidFill>
                <a:latin typeface="Century Schoolbook"/>
              </a:rPr>
              <a:t>Counts of 10 to 20 a month may reflect how many opinions each search retrieved, not court workload.</a:t>
            </a:r>
          </a:p>
        </p:txBody>
      </p:sp>
    </p:spTree>
  </p:cSld>
  <p:clrMapOvr>
    <a:masterClrMapping/>
  </p:clrMapOvr>
</p:sld>
</file>

<file path=ppt/theme/theme1.xml><?xml version="1.0" encoding="utf-8"?>
<a:theme xmlns:a="http://schemas.openxmlformats.org/drawingml/2006/main" name="Office Theme">
  <a:themeElements>
    <a:clrScheme name="Limestone and Pine">
      <a:dk1>
        <a:srgbClr val="22241E"/>
      </a:dk1>
      <a:lt1>
        <a:srgbClr val="F1EDE2"/>
      </a:lt1>
      <a:dk2>
        <a:srgbClr val="1E4030"/>
      </a:dk2>
      <a:lt2>
        <a:srgbClr val="F8F5EC"/>
      </a:lt2>
      <a:accent1>
        <a:srgbClr val="1E4030"/>
      </a:accent1>
      <a:accent2>
        <a:srgbClr val="7A3F24"/>
      </a:accent2>
      <a:accent3>
        <a:srgbClr val="D9A441"/>
      </a:accent3>
      <a:accent4>
        <a:srgbClr val="6B776E"/>
      </a:accent4>
      <a:accent5>
        <a:srgbClr val="CDBA85"/>
      </a:accent5>
      <a:accent6>
        <a:srgbClr val="575A4F"/>
      </a:accent6>
      <a:hlink>
        <a:srgbClr val="1E4030"/>
      </a:hlink>
      <a:folHlink>
        <a:srgbClr val="7A3F24"/>
      </a:folHlink>
    </a:clrScheme>
    <a:fontScheme name="Schoolbook">
      <a:majorFont>
        <a:latin typeface="Century Schoolboo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Limestone and Pine">
      <a:dk1>
        <a:srgbClr val="22241E"/>
      </a:dk1>
      <a:lt1>
        <a:srgbClr val="F1EDE2"/>
      </a:lt1>
      <a:dk2>
        <a:srgbClr val="1E4030"/>
      </a:dk2>
      <a:lt2>
        <a:srgbClr val="F8F5EC"/>
      </a:lt2>
      <a:accent1>
        <a:srgbClr val="1E4030"/>
      </a:accent1>
      <a:accent2>
        <a:srgbClr val="7A3F24"/>
      </a:accent2>
      <a:accent3>
        <a:srgbClr val="D9A441"/>
      </a:accent3>
      <a:accent4>
        <a:srgbClr val="6B776E"/>
      </a:accent4>
      <a:accent5>
        <a:srgbClr val="CDBA85"/>
      </a:accent5>
      <a:accent6>
        <a:srgbClr val="575A4F"/>
      </a:accent6>
      <a:hlink>
        <a:srgbClr val="1E4030"/>
      </a:hlink>
      <a:folHlink>
        <a:srgbClr val="7A3F24"/>
      </a:folHlink>
    </a:clrScheme>
    <a:fontScheme name="Schoolbook">
      <a:majorFont>
        <a:latin typeface="Century Schoolboo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file>

<file path=docProps/core.xml><?xml version="1.0" encoding="utf-8"?>
<cp:coreProperties xmlns:cp="http://schemas.openxmlformats.org/package/2006/metadata/core-properties" xmlns:dc="http://purl.org/dc/elements/1.1/" xmlns:dcterms="http://purl.org/dc/terms/" xmlns:xsi="http://www.w3.org/2001/XMLSchema-instance">
  <dc:title>Leveraging AI in Enriching Judicial Education (15-minute slides)</dc:title>
  <dc:language>en-US</dc:language>
</cp:coreProperties>
</file>