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stacked"/>
        <c:ser>
          <c:idx val="0"/>
          <c:order val="0"/>
          <c:tx>
            <c:strRef>
              <c:f>Sheet1!$B$1</c:f>
              <c:strCache>
                <c:ptCount val="1"/>
                <c:pt idx="0">
                  <c:v>No error (affirmed)</c:v>
                </c:pt>
              </c:strCache>
            </c:strRef>
          </c:tx>
          <c:spPr>
            <a:solidFill>
              <a:srgbClr val="C5CCC0"/>
            </a:solidFill>
            <a:ln w="12700">
              <a:solidFill>
                <a:srgbClr val="F1EDE2"/>
              </a:solidFill>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Sheet1!$B$2:$B$5</c:f>
              <c:numCache>
                <c:formatCode>General</c:formatCode>
                <c:ptCount val="4"/>
                <c:pt idx="0">
                  <c:v>27</c:v>
                </c:pt>
                <c:pt idx="1">
                  <c:v>19</c:v>
                </c:pt>
                <c:pt idx="2">
                  <c:v>10</c:v>
                </c:pt>
                <c:pt idx="3">
                  <c:v>16</c:v>
                </c:pt>
              </c:numCache>
            </c:numRef>
          </c:val>
        </c:ser>
        <c:ser>
          <c:idx val="1"/>
          <c:order val="1"/>
          <c:tx>
            <c:strRef>
              <c:f>Sheet1!$C$1</c:f>
              <c:strCache>
                <c:ptCount val="1"/>
                <c:pt idx="0">
                  <c:v>Raised, not reached</c:v>
                </c:pt>
              </c:strCache>
            </c:strRef>
          </c:tx>
          <c:spPr>
            <a:solidFill>
              <a:srgbClr val="F8F5EC"/>
            </a:solidFill>
            <a:ln w="12700">
              <a:solidFill>
                <a:srgbClr val="575A4F"/>
              </a:solidFill>
              <a:prstDash val="dash"/>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Sheet1!$C$2:$C$5</c:f>
              <c:numCache>
                <c:formatCode>General</c:formatCode>
                <c:ptCount val="4"/>
                <c:pt idx="0">
                  <c:v>0</c:v>
                </c:pt>
                <c:pt idx="1">
                  <c:v>3</c:v>
                </c:pt>
                <c:pt idx="2">
                  <c:v>2</c:v>
                </c:pt>
                <c:pt idx="3">
                  <c:v>0</c:v>
                </c:pt>
              </c:numCache>
            </c:numRef>
          </c:val>
        </c:ser>
        <c:ser>
          <c:idx val="2"/>
          <c:order val="2"/>
          <c:tx>
            <c:strRef>
              <c:f>Sheet1!$D$1</c:f>
              <c:strCache>
                <c:ptCount val="1"/>
                <c:pt idx="0">
                  <c:v>Error, harmless</c:v>
                </c:pt>
              </c:strCache>
            </c:strRef>
          </c:tx>
          <c:spPr>
            <a:solidFill>
              <a:srgbClr val="D9A441"/>
            </a:solidFill>
            <a:ln w="12700">
              <a:solidFill>
                <a:srgbClr val="F1EDE2"/>
              </a:solidFill>
            </a:ln>
          </c:spPr>
          <c:dLbls>
            <c:numFmt formatCode="[&lt;3]&quot;&quot;;0" sourceLinked="0"/>
            <c:txPr>
              <a:bodyPr/>
              <a:lstStyle/>
              <a:p>
                <a:pPr>
                  <a:defRPr sz="1500" b="1">
                    <a:solidFill>
                      <a:srgbClr val="22241E"/>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Sheet1!$D$2:$D$5</c:f>
              <c:numCache>
                <c:formatCode>General</c:formatCode>
                <c:ptCount val="4"/>
                <c:pt idx="0">
                  <c:v>8</c:v>
                </c:pt>
                <c:pt idx="1">
                  <c:v>9</c:v>
                </c:pt>
                <c:pt idx="2">
                  <c:v>12</c:v>
                </c:pt>
                <c:pt idx="3">
                  <c:v>1</c:v>
                </c:pt>
              </c:numCache>
            </c:numRef>
          </c:val>
        </c:ser>
        <c:ser>
          <c:idx val="3"/>
          <c:order val="3"/>
          <c:tx>
            <c:strRef>
              <c:f>Sheet1!$E$1</c:f>
              <c:strCache>
                <c:ptCount val="1"/>
                <c:pt idx="0">
                  <c:v>Reversed</c:v>
                </c:pt>
              </c:strCache>
            </c:strRef>
          </c:tx>
          <c:spPr>
            <a:solidFill>
              <a:srgbClr val="7A3F24"/>
            </a:solidFill>
            <a:ln w="12700">
              <a:solidFill>
                <a:srgbClr val="F1EDE2"/>
              </a:solidFill>
            </a:ln>
          </c:spPr>
          <c:dLbls>
            <c:numFmt formatCode="[&lt;3]&quot;&quot;;0" sourceLinked="0"/>
            <c:txPr>
              <a:bodyPr/>
              <a:lstStyle/>
              <a:p>
                <a:pPr>
                  <a:defRPr sz="1500" b="1">
                    <a:solidFill>
                      <a:srgbClr val="FFFFFF"/>
                    </a:solidFill>
                  </a:defRPr>
                </a:pPr>
              </a:p>
            </c:txPr>
            <c:dLblPos val="ctr"/>
            <c:showLegendKey val="0"/>
            <c:showVal val="1"/>
            <c:showCatName val="0"/>
            <c:showSerName val="0"/>
            <c:showPercent val="0"/>
            <c:showBubbleSize val="0"/>
            <c:showLeaderLines val="1"/>
          </c:dLbls>
          <c:cat>
            <c:strRef>
              <c:f>Sheet1!$A$2:$A$5</c:f>
              <c:strCache>
                <c:ptCount val="4"/>
                <c:pt idx="0">
                  <c:v>Character &amp; other acts</c:v>
                </c:pt>
                <c:pt idx="1">
                  <c:v>Hearsay</c:v>
                </c:pt>
                <c:pt idx="2">
                  <c:v>Relevance &amp; balancing</c:v>
                </c:pt>
                <c:pt idx="3">
                  <c:v>Authentication</c:v>
                </c:pt>
              </c:strCache>
            </c:strRef>
          </c:cat>
          <c:val>
            <c:numRef>
              <c:f>Sheet1!$E$2:$E$5</c:f>
              <c:numCache>
                <c:formatCode>General</c:formatCode>
                <c:ptCount val="4"/>
                <c:pt idx="0">
                  <c:v>1</c:v>
                </c:pt>
                <c:pt idx="1">
                  <c:v>0</c:v>
                </c:pt>
                <c:pt idx="2">
                  <c:v>0</c:v>
                </c:pt>
                <c:pt idx="3">
                  <c:v>0</c:v>
                </c:pt>
              </c:numCache>
            </c:numRef>
          </c:val>
        </c:ser>
        <c:gapWidth val="45"/>
        <c:overlap val="100"/>
        <c:axId val="-2068027336"/>
        <c:axId val="-2113994440"/>
      </c:barChart>
      <c:catAx>
        <c:axId val="-2068027336"/>
        <c:scaling>
          <c:orientation val="maxMin"/>
        </c:scaling>
        <c:delete val="0"/>
        <c:axPos val="l"/>
        <c:majorTickMark val="out"/>
        <c:minorTickMark val="none"/>
        <c:tickLblPos val="nextTo"/>
        <c:spPr>
          <a:ln>
            <a:solidFill>
              <a:srgbClr val="D7D1C1"/>
            </a:solidFill>
          </a:ln>
        </c:spPr>
        <c:txPr>
          <a:bodyPr/>
          <a:lstStyle/>
          <a:p>
            <a:pPr>
              <a:defRPr sz="1500"/>
            </a:pPr>
          </a:p>
        </c:txPr>
        <c:crossAx val="-2113994440"/>
        <c:crosses val="autoZero"/>
        <c:auto val="1"/>
        <c:lblAlgn val="ctr"/>
        <c:lblOffset val="100"/>
        <c:noMultiLvlLbl val="0"/>
      </c:catAx>
      <c:valAx>
        <c:axId val="-2113994440"/>
        <c:scaling>
          <c:max val="40.0"/>
          <c:min val="0.0"/>
        </c:scaling>
        <c:delete val="0"/>
        <c:axPos val="b"/>
        <c:majorGridlines>
          <c:spPr>
            <a:ln w="6350">
              <a:solidFill>
                <a:srgbClr val="D7D1C1"/>
              </a:solidFill>
            </a:ln>
          </c:spPr>
        </c:majorGridlines>
        <c:title>
          <c:tx>
            <c:rich>
              <a:bodyPr/>
              <a:lstStyle/>
              <a:p>
                <a:r>
                  <a:rPr sz="1300" b="0">
                    <a:solidFill>
                      <a:srgbClr val="575A4F"/>
                    </a:solidFill>
                  </a:rPr>
                  <a:t>Opinions</a:t>
                </a:r>
              </a:p>
            </c:rich>
          </c:tx>
          <c:layout/>
          <c:overlay val="0"/>
        </c:title>
        <c:majorTickMark val="out"/>
        <c:minorTickMark val="none"/>
        <c:tickLblPos val="nextTo"/>
        <c:spPr>
          <a:ln>
            <a:noFill/>
          </a:ln>
        </c:spPr>
        <c:txPr>
          <a:bodyPr/>
          <a:lstStyle/>
          <a:p>
            <a:pPr>
              <a:defRPr sz="1300"/>
            </a:pPr>
          </a:p>
        </c:txPr>
        <c:crossAx val="-2068027336"/>
        <c:crosses val="autoZero"/>
        <c:majorUnit val="10.0"/>
      </c:valAx>
    </c:plotArea>
    <c:legend>
      <c:legendPos val="b"/>
      <c:overlay val="0"/>
      <c:txPr>
        <a:bodyPr/>
        <a:lstStyle/>
        <a:p>
          <a:pPr>
            <a:defRPr sz="1400"/>
          </a:pPr>
        </a:p>
      </c:txPr>
    </c:legend>
    <c:dispBlanksAs val="gap"/>
  </c:chart>
  <c:txPr>
    <a:bodyPr/>
    <a:lstStyle/>
    <a:p>
      <a:pPr>
        <a:defRPr sz="1500">
          <a:solidFill>
            <a:srgbClr val="22241E"/>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0:45. Frame the question judges actually ask: when are my evidence rulings reversed? The data can only answer a narrower one: what happened in the 176 opinions that raised an evidence question. Each mark is one opinion in decision order; diamonds are reversals. Say that the coding was AI-assisted, that a primary-source audit by AI agents followed, and that no person has yet read every record. This is an Exploratory Project by Danielle M. Teagarden; it is not legal advice, and not an official statement of any court or organization. Set in Century Schoolbook and Calibri; if your computer lacks them PowerPoint will substitute.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1:30. Walk the rows from the top, name the four busiest families, then drop to the small rows with diamonds. The one-case rows (201, 806) are anecdotes, not rates. The rollup into 16 families is a display choice made after coding, with first-match placement, so an opinion citing several rules sits in one row only. Counts recompute from the table; the coding itself is unverified.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Stress that 4.5% (95% Wilson score interval 2.3% to 8.7%) describes these 176 opinions. It is not the chance a trial ruling is reversed: appeals are a filtered subset of trial rulings, and the opinions were found by ranked searches. 8 reversed, 41 harmless, 10 raised but not reached (including issues held waived or unpreserved), 117 no error. Where a court held the ruling proper and added an alternative harmless holding, the case is coded by its primary holding.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The chart is a native, editable PowerPoint chart. Four families, one bar each, ordered by size: 404 (36), hearsay (31), relevance (24), authentication (17). The right panel is a teaching reading of the opinions, not a coded finding: wide discretion, assumed error then harmlessness, and cumulative evidence.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Same eight cards. Pick two for a sentence: Neace (two witnesses vouched for a child victim; the voir dire door-opening argument failed) and Watson (State's interlocutory appeal; the pretrial ruling admitting prior accusations was reversed because they were not shown demonstrably false). Taylor was a Supreme Court decision on transfer, 3 to 2, and the State conceded the Confrontation Clause violation. Fischer was decided on the notice-and-demand statute; the Confrontation Clause claim was not reached.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Seven of eight reversals are in published opinions: 7 of 52 (13.5%, Wilson score interval 6.7% to 25.3%). One of 124 memorandum decisions reversed (0.8%, 0.1% to 4.4%). Memoranda are 70% of the data. This is selection, not a law of nature. Read the caution band aloud.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Be precise. The coding was AI-assisted, run on full-text opinions from July 1, 2025 to June 30, 2026; July to September 2025 was only partly coded. A second pass was a consistency check with no published data, so it is not proof. Every count and interval on these slides was recomputed with code, which checks arithmetic, not coding. A primary-source audit followed on 2026-10-23: twelve AI agents checked all eight reversals, 12 random criminal opinions and 14 other opinions against the court's own documents. No person has yet read every record, so say that plainly.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The positive finding first: every count recomputes from the table, but that is arithmetic, not coding. Then the corrections: seven of eight reversals are published, not eight; the monthly high is March at 2 of 12; two outcome codes were wrong in a random 12 of 142 criminal opinions, so rule and issue labels are the weaker part; citations are unverified; and 49 records from July to September 2025 are only partly coded.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0:45. Land the three points and the trust level: AI-assisted screening, then an AI-agent audit, with no person yet having read every record. Offer the site for questions: its dataset list lets you filter and open any opinion. Reuse: CC0 1.0 for the original text, data, handouts and slides; court opinions and rule text are Indiana court publications and not covered.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800" y="0"/>
            <a:ext cx="14630400"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4133" y="0"/>
            <a:ext cx="5147733" cy="0"/>
          </a:xfrm>
        </p:spPr>
        <p:txBody>
          <a:bodyPr/>
          <a:lstStyle/>
          <a:p>
            <a:endParaRPr lang="en-US"/>
          </a:p>
        </p:txBody>
      </p:sp>
      <p:sp>
        <p:nvSpPr>
          <p:cNvPr id="9" name="Slide Number Placeholder 8"/>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4133" y="0"/>
            <a:ext cx="5147733" cy="0"/>
          </a:xfrm>
        </p:spPr>
        <p:txBody>
          <a:bodyPr/>
          <a:lstStyle/>
          <a:p>
            <a:endParaRPr lang="en-US"/>
          </a:p>
        </p:txBody>
      </p:sp>
      <p:sp>
        <p:nvSpPr>
          <p:cNvPr id="5" name="Slide Number Placeholder 4"/>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4133" y="0"/>
            <a:ext cx="5147733" cy="0"/>
          </a:xfrm>
        </p:spPr>
        <p:txBody>
          <a:bodyPr/>
          <a:lstStyle/>
          <a:p>
            <a:endParaRPr lang="en-US"/>
          </a:p>
        </p:txBody>
      </p:sp>
      <p:sp>
        <p:nvSpPr>
          <p:cNvPr id="4" name="Slide Number Placeholder 3"/>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0"/>
            <a:ext cx="14630400"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EDE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1005840"/>
            <a:ext cx="10698480" cy="1005840"/>
          </a:xfrm>
        </p:spPr>
        <p:txBody>
          <a:bodyPr wrap="square" lIns="0" rIns="0" tIns="0" bIns="0" anchor="t">
            <a:noAutofit/>
          </a:bodyPr>
          <a:lstStyle/>
          <a:p>
            <a:pPr algn="l">
              <a:lnSpc>
                <a:spcPct val="105000"/>
              </a:lnSpc>
              <a:spcAft>
                <a:spcPts val="0"/>
              </a:spcAft>
            </a:pPr>
            <a:r>
              <a:rPr sz="6000" b="0" i="0" lang="en-US">
                <a:solidFill>
                  <a:srgbClr val="EEE8D6"/>
                </a:solidFill>
                <a:latin typeface="Century Schoolbook"/>
              </a:rPr>
              <a:t>176 opinions. 8 reversals.</a:t>
            </a:r>
          </a:p>
        </p:txBody>
      </p:sp>
      <p:sp>
        <p:nvSpPr>
          <p:cNvPr id="3" name="Panel">
            <a:extLst>
              <a:ext uri="{C183D7F6-B498-43B3-948B-1728B52AA6E4}">
                <adec:decorative xmlns:adec="http://schemas.microsoft.com/office/drawing/2017/decorative" val="1"/>
              </a:ext>
            </a:extLst>
          </p:cNvPr>
          <p:cNvSpPr/>
          <p:nvPr/>
        </p:nvSpPr>
        <p:spPr>
          <a:xfrm>
            <a:off x="731520" y="566928"/>
            <a:ext cx="548640" cy="54864"/>
          </a:xfrm>
          <a:prstGeom prst="rect">
            <a:avLst/>
          </a:prstGeom>
          <a:solidFill>
            <a:srgbClr val="CDBA85"/>
          </a:solidFill>
          <a:ln>
            <a:noFill/>
          </a:ln>
        </p:spPr>
        <p:txBody>
          <a:bodyPr rtlCol="0" anchor="ctr"/>
          <a:lstStyle/>
          <a:p>
            <a:pPr algn="ctr"/>
          </a:p>
        </p:txBody>
      </p:sp>
      <p:sp>
        <p:nvSpPr>
          <p:cNvPr id="4" name="Series"/>
          <p:cNvSpPr txBox="1"/>
          <p:nvPr/>
        </p:nvSpPr>
        <p:spPr>
          <a:xfrm>
            <a:off x="731520" y="713232"/>
            <a:ext cx="10698480" cy="274320"/>
          </a:xfrm>
          <a:prstGeom prst="rect">
            <a:avLst/>
          </a:prstGeom>
          <a:noFill/>
        </p:spPr>
        <p:txBody>
          <a:bodyPr wrap="square" lIns="0" rIns="0" tIns="0" bIns="0" anchor="ctr">
            <a:noAutofit/>
          </a:bodyPr>
          <a:lstStyle/>
          <a:p>
            <a:pPr algn="l">
              <a:lnSpc>
                <a:spcPct val="110000"/>
              </a:lnSpc>
              <a:spcAft>
                <a:spcPts val="0"/>
              </a:spcAft>
            </a:pPr>
            <a:r>
              <a:rPr sz="1600" b="1" i="0" lang="en-US">
                <a:solidFill>
                  <a:srgbClr val="CDBA85"/>
                </a:solidFill>
                <a:latin typeface="Calibri"/>
              </a:rPr>
              <a:t>EXPLORATORY PROJECT  ·  10-MINUTE VERSION</a:t>
            </a:r>
          </a:p>
        </p:txBody>
      </p:sp>
      <p:sp>
        <p:nvSpPr>
          <p:cNvPr id="5" name="Headline"/>
          <p:cNvSpPr txBox="1"/>
          <p:nvPr/>
        </p:nvSpPr>
        <p:spPr>
          <a:xfrm>
            <a:off x="731520" y="2103120"/>
            <a:ext cx="10698480" cy="1097280"/>
          </a:xfrm>
          <a:prstGeom prst="rect">
            <a:avLst/>
          </a:prstGeom>
          <a:noFill/>
        </p:spPr>
        <p:txBody>
          <a:bodyPr wrap="square" lIns="0" rIns="0" tIns="0" bIns="0" anchor="t">
            <a:noAutofit/>
          </a:bodyPr>
          <a:lstStyle/>
          <a:p>
            <a:pPr algn="l">
              <a:lnSpc>
                <a:spcPct val="110000"/>
              </a:lnSpc>
              <a:spcAft>
                <a:spcPts val="0"/>
              </a:spcAft>
            </a:pPr>
            <a:r>
              <a:rPr sz="2400" b="0" i="0" lang="en-US">
                <a:solidFill>
                  <a:srgbClr val="EEE8D6"/>
                </a:solidFill>
                <a:latin typeface="Century Schoolbook"/>
              </a:rPr>
              <a:t>Of 176 opinions that raised an evidence question on appeal, 8 were reversed because of an evidence ruling (in whole or in part).</a:t>
            </a:r>
          </a:p>
        </p:txBody>
      </p:sp>
      <p:sp>
        <p:nvSpPr>
          <p:cNvPr id="6" name="Subtitle"/>
          <p:cNvSpPr txBox="1"/>
          <p:nvPr/>
        </p:nvSpPr>
        <p:spPr>
          <a:xfrm>
            <a:off x="731520" y="3291840"/>
            <a:ext cx="10698480" cy="11887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BDC8C0"/>
                </a:solidFill>
                <a:latin typeface="Century Schoolbook"/>
              </a:rPr>
              <a:t>What a year of Indiana appellate opinions on evidence shows about where trial-court evidence rulings hold, and where they turn. Run on full-text opinions from July 1, 2025 to June 30, 2026.</a:t>
            </a:r>
          </a:p>
        </p:txBody>
      </p:sp>
      <p:grpSp>
        <p:nvGrpSpPr>
          <p:cNvPr id="7" name="Strip of all 176 opinions" descr="Strip of 176 marks, one for each opinion, in order of decision from July 2025 to June 2026. 117 circles are opinions with no error, 10 dashed-outline circles raised an issue the court did not reach, 41 squares found or assumed error that was harmless, and 8 bright diamonds are the reversals; the first is in Oct. 2025."/>
          <p:cNvGrpSpPr/>
          <p:nvPr/>
        </p:nvGrpSpPr>
        <p:grpSpPr>
          <a:xfrm>
            <a:off x="699516" y="4576572"/>
            <a:ext cx="10652303" cy="950976"/>
            <a:chOff x="699516" y="4576572"/>
            <a:chExt cx="10652303" cy="950976"/>
          </a:xfrm>
        </p:grpSpPr>
        <p:sp>
          <p:nvSpPr>
            <p:cNvPr id="8" name="Mark">
              <a:extLst>
                <a:ext uri="{C183D7F6-B498-43B3-948B-1728B52AA6E4}">
                  <adec:decorative xmlns:adec="http://schemas.microsoft.com/office/drawing/2017/decorative" val="1"/>
                </a:ext>
              </a:extLst>
            </p:cNvPr>
            <p:cNvSpPr/>
            <p:nvPr/>
          </p:nvSpPr>
          <p:spPr>
            <a:xfrm>
              <a:off x="699516" y="4576572"/>
              <a:ext cx="173736" cy="173736"/>
            </a:xfrm>
            <a:prstGeom prst="ellipse">
              <a:avLst/>
            </a:prstGeom>
            <a:solidFill>
              <a:srgbClr val="5E6F65"/>
            </a:solidFill>
            <a:ln w="9525">
              <a:solidFill>
                <a:srgbClr val="8FA196"/>
              </a:solidFill>
            </a:ln>
          </p:spPr>
          <p:txBody>
            <a:bodyPr rtlCol="0" anchor="ctr"/>
            <a:lstStyle/>
            <a:p>
              <a:pPr algn="ctr"/>
            </a:p>
          </p:txBody>
        </p:sp>
        <p:sp>
          <p:nvSpPr>
            <p:cNvPr id="9" name="Mark">
              <a:extLst>
                <a:ext uri="{C183D7F6-B498-43B3-948B-1728B52AA6E4}">
                  <adec:decorative xmlns:adec="http://schemas.microsoft.com/office/drawing/2017/decorative" val="1"/>
                </a:ext>
              </a:extLst>
            </p:cNvPr>
            <p:cNvSpPr/>
            <p:nvPr/>
          </p:nvSpPr>
          <p:spPr>
            <a:xfrm>
              <a:off x="943204" y="4576572"/>
              <a:ext cx="173736" cy="173736"/>
            </a:xfrm>
            <a:prstGeom prst="ellipse">
              <a:avLst/>
            </a:prstGeom>
            <a:solidFill>
              <a:srgbClr val="5E6F65"/>
            </a:solidFill>
            <a:ln w="9525">
              <a:solidFill>
                <a:srgbClr val="8FA196"/>
              </a:solidFill>
            </a:ln>
          </p:spPr>
          <p:txBody>
            <a:bodyPr rtlCol="0" anchor="ctr"/>
            <a:lstStyle/>
            <a:p>
              <a:pPr algn="ctr"/>
            </a:p>
          </p:txBody>
        </p:sp>
        <p:sp>
          <p:nvSpPr>
            <p:cNvPr id="10" name="Mark">
              <a:extLst>
                <a:ext uri="{C183D7F6-B498-43B3-948B-1728B52AA6E4}">
                  <adec:decorative xmlns:adec="http://schemas.microsoft.com/office/drawing/2017/decorative" val="1"/>
                </a:ext>
              </a:extLst>
            </p:cNvPr>
            <p:cNvSpPr/>
            <p:nvPr/>
          </p:nvSpPr>
          <p:spPr>
            <a:xfrm>
              <a:off x="1186891" y="4576572"/>
              <a:ext cx="173736" cy="173736"/>
            </a:xfrm>
            <a:prstGeom prst="ellipse">
              <a:avLst/>
            </a:prstGeom>
            <a:solidFill>
              <a:srgbClr val="5E6F65"/>
            </a:solidFill>
            <a:ln w="9525">
              <a:solidFill>
                <a:srgbClr val="8FA196"/>
              </a:solidFill>
            </a:ln>
          </p:spPr>
          <p:txBody>
            <a:bodyPr rtlCol="0" anchor="ctr"/>
            <a:lstStyle/>
            <a:p>
              <a:pPr algn="ctr"/>
            </a:p>
          </p:txBody>
        </p:sp>
        <p:sp>
          <p:nvSpPr>
            <p:cNvPr id="11" name="Mark">
              <a:extLst>
                <a:ext uri="{C183D7F6-B498-43B3-948B-1728B52AA6E4}">
                  <adec:decorative xmlns:adec="http://schemas.microsoft.com/office/drawing/2017/decorative" val="1"/>
                </a:ext>
              </a:extLst>
            </p:cNvPr>
            <p:cNvSpPr/>
            <p:nvPr/>
          </p:nvSpPr>
          <p:spPr>
            <a:xfrm>
              <a:off x="1430579" y="4576572"/>
              <a:ext cx="173736" cy="173736"/>
            </a:xfrm>
            <a:prstGeom prst="ellipse">
              <a:avLst/>
            </a:prstGeom>
            <a:solidFill>
              <a:srgbClr val="5E6F65"/>
            </a:solidFill>
            <a:ln w="9525">
              <a:solidFill>
                <a:srgbClr val="8FA196"/>
              </a:solidFill>
            </a:ln>
          </p:spPr>
          <p:txBody>
            <a:bodyPr rtlCol="0" anchor="ctr"/>
            <a:lstStyle/>
            <a:p>
              <a:pPr algn="ctr"/>
            </a:p>
          </p:txBody>
        </p:sp>
        <p:sp>
          <p:nvSpPr>
            <p:cNvPr id="12" name="Mark">
              <a:extLst>
                <a:ext uri="{C183D7F6-B498-43B3-948B-1728B52AA6E4}">
                  <adec:decorative xmlns:adec="http://schemas.microsoft.com/office/drawing/2017/decorative" val="1"/>
                </a:ext>
              </a:extLst>
            </p:cNvPr>
            <p:cNvSpPr/>
            <p:nvPr/>
          </p:nvSpPr>
          <p:spPr>
            <a:xfrm>
              <a:off x="1674266" y="4576572"/>
              <a:ext cx="173736" cy="173736"/>
            </a:xfrm>
            <a:prstGeom prst="ellipse">
              <a:avLst/>
            </a:prstGeom>
            <a:solidFill>
              <a:srgbClr val="5E6F65"/>
            </a:solidFill>
            <a:ln w="9525">
              <a:solidFill>
                <a:srgbClr val="8FA196"/>
              </a:solidFill>
            </a:ln>
          </p:spPr>
          <p:txBody>
            <a:bodyPr rtlCol="0" anchor="ctr"/>
            <a:lstStyle/>
            <a:p>
              <a:pPr algn="ctr"/>
            </a:p>
          </p:txBody>
        </p:sp>
        <p:sp>
          <p:nvSpPr>
            <p:cNvPr id="13" name="Mark">
              <a:extLst>
                <a:ext uri="{C183D7F6-B498-43B3-948B-1728B52AA6E4}">
                  <adec:decorative xmlns:adec="http://schemas.microsoft.com/office/drawing/2017/decorative" val="1"/>
                </a:ext>
              </a:extLst>
            </p:cNvPr>
            <p:cNvSpPr/>
            <p:nvPr/>
          </p:nvSpPr>
          <p:spPr>
            <a:xfrm>
              <a:off x="1917954" y="4576572"/>
              <a:ext cx="173736" cy="173736"/>
            </a:xfrm>
            <a:prstGeom prst="ellipse">
              <a:avLst/>
            </a:prstGeom>
            <a:solidFill>
              <a:srgbClr val="5E6F65"/>
            </a:solidFill>
            <a:ln w="9525">
              <a:solidFill>
                <a:srgbClr val="8FA196"/>
              </a:solidFill>
            </a:ln>
          </p:spPr>
          <p:txBody>
            <a:bodyPr rtlCol="0" anchor="ctr"/>
            <a:lstStyle/>
            <a:p>
              <a:pPr algn="ctr"/>
            </a:p>
          </p:txBody>
        </p:sp>
        <p:sp>
          <p:nvSpPr>
            <p:cNvPr id="14" name="Mark">
              <a:extLst>
                <a:ext uri="{C183D7F6-B498-43B3-948B-1728B52AA6E4}">
                  <adec:decorative xmlns:adec="http://schemas.microsoft.com/office/drawing/2017/decorative" val="1"/>
                </a:ext>
              </a:extLst>
            </p:cNvPr>
            <p:cNvSpPr/>
            <p:nvPr/>
          </p:nvSpPr>
          <p:spPr>
            <a:xfrm>
              <a:off x="2161642" y="4576572"/>
              <a:ext cx="173736" cy="173736"/>
            </a:xfrm>
            <a:prstGeom prst="ellipse">
              <a:avLst/>
            </a:prstGeom>
            <a:solidFill>
              <a:srgbClr val="5E6F65"/>
            </a:solidFill>
            <a:ln w="9525">
              <a:solidFill>
                <a:srgbClr val="8FA196"/>
              </a:solidFill>
            </a:ln>
          </p:spPr>
          <p:txBody>
            <a:bodyPr rtlCol="0" anchor="ctr"/>
            <a:lstStyle/>
            <a:p>
              <a:pPr algn="ctr"/>
            </a:p>
          </p:txBody>
        </p:sp>
        <p:sp>
          <p:nvSpPr>
            <p:cNvPr id="15" name="Mark">
              <a:extLst>
                <a:ext uri="{C183D7F6-B498-43B3-948B-1728B52AA6E4}">
                  <adec:decorative xmlns:adec="http://schemas.microsoft.com/office/drawing/2017/decorative" val="1"/>
                </a:ext>
              </a:extLst>
            </p:cNvPr>
            <p:cNvSpPr/>
            <p:nvPr/>
          </p:nvSpPr>
          <p:spPr>
            <a:xfrm>
              <a:off x="2405329" y="4576572"/>
              <a:ext cx="173736" cy="173736"/>
            </a:xfrm>
            <a:prstGeom prst="ellipse">
              <a:avLst/>
            </a:prstGeom>
            <a:solidFill>
              <a:srgbClr val="5E6F65"/>
            </a:solidFill>
            <a:ln w="9525">
              <a:solidFill>
                <a:srgbClr val="8FA196"/>
              </a:solidFill>
            </a:ln>
          </p:spPr>
          <p:txBody>
            <a:bodyPr rtlCol="0" anchor="ctr"/>
            <a:lstStyle/>
            <a:p>
              <a:pPr algn="ctr"/>
            </a:p>
          </p:txBody>
        </p:sp>
        <p:sp>
          <p:nvSpPr>
            <p:cNvPr id="16" name="Mark">
              <a:extLst>
                <a:ext uri="{C183D7F6-B498-43B3-948B-1728B52AA6E4}">
                  <adec:decorative xmlns:adec="http://schemas.microsoft.com/office/drawing/2017/decorative" val="1"/>
                </a:ext>
              </a:extLst>
            </p:cNvPr>
            <p:cNvSpPr/>
            <p:nvPr/>
          </p:nvSpPr>
          <p:spPr>
            <a:xfrm>
              <a:off x="2649017" y="4576572"/>
              <a:ext cx="173736" cy="173736"/>
            </a:xfrm>
            <a:prstGeom prst="ellipse">
              <a:avLst/>
            </a:prstGeom>
            <a:solidFill>
              <a:srgbClr val="5E6F65"/>
            </a:solidFill>
            <a:ln w="9525">
              <a:solidFill>
                <a:srgbClr val="8FA196"/>
              </a:solidFill>
            </a:ln>
          </p:spPr>
          <p:txBody>
            <a:bodyPr rtlCol="0" anchor="ctr"/>
            <a:lstStyle/>
            <a:p>
              <a:pPr algn="ctr"/>
            </a:p>
          </p:txBody>
        </p:sp>
        <p:sp>
          <p:nvSpPr>
            <p:cNvPr id="17" name="Mark">
              <a:extLst>
                <a:ext uri="{C183D7F6-B498-43B3-948B-1728B52AA6E4}">
                  <adec:decorative xmlns:adec="http://schemas.microsoft.com/office/drawing/2017/decorative" val="1"/>
                </a:ext>
              </a:extLst>
            </p:cNvPr>
            <p:cNvSpPr/>
            <p:nvPr/>
          </p:nvSpPr>
          <p:spPr>
            <a:xfrm>
              <a:off x="2892704" y="4576572"/>
              <a:ext cx="173736" cy="173736"/>
            </a:xfrm>
            <a:prstGeom prst="ellipse">
              <a:avLst/>
            </a:prstGeom>
            <a:solidFill>
              <a:srgbClr val="5E6F65"/>
            </a:solidFill>
            <a:ln w="9525">
              <a:solidFill>
                <a:srgbClr val="8FA196"/>
              </a:solidFill>
            </a:ln>
          </p:spPr>
          <p:txBody>
            <a:bodyPr rtlCol="0" anchor="ctr"/>
            <a:lstStyle/>
            <a:p>
              <a:pPr algn="ctr"/>
            </a:p>
          </p:txBody>
        </p:sp>
        <p:sp>
          <p:nvSpPr>
            <p:cNvPr id="18" name="Mark">
              <a:extLst>
                <a:ext uri="{C183D7F6-B498-43B3-948B-1728B52AA6E4}">
                  <adec:decorative xmlns:adec="http://schemas.microsoft.com/office/drawing/2017/decorative" val="1"/>
                </a:ext>
              </a:extLst>
            </p:cNvPr>
            <p:cNvSpPr/>
            <p:nvPr/>
          </p:nvSpPr>
          <p:spPr>
            <a:xfrm>
              <a:off x="313639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 name="Mark">
              <a:extLst>
                <a:ext uri="{C183D7F6-B498-43B3-948B-1728B52AA6E4}">
                  <adec:decorative xmlns:adec="http://schemas.microsoft.com/office/drawing/2017/decorative" val="1"/>
                </a:ext>
              </a:extLst>
            </p:cNvPr>
            <p:cNvSpPr/>
            <p:nvPr/>
          </p:nvSpPr>
          <p:spPr>
            <a:xfrm>
              <a:off x="3380080"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3623767"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867455"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411114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4354830" y="4576572"/>
              <a:ext cx="173736" cy="173736"/>
            </a:xfrm>
            <a:prstGeom prst="ellipse">
              <a:avLst/>
            </a:prstGeom>
            <a:solidFill>
              <a:srgbClr val="5E6F65"/>
            </a:solidFill>
            <a:ln w="9525">
              <a:solidFill>
                <a:srgbClr val="8FA196"/>
              </a:solidFill>
            </a:ln>
          </p:spPr>
          <p:txBody>
            <a:bodyPr rtlCol="0" anchor="ctr"/>
            <a:lstStyle/>
            <a:p>
              <a:pPr algn="ctr"/>
            </a:p>
          </p:txBody>
        </p:sp>
        <p:sp>
          <p:nvSpPr>
            <p:cNvPr id="24" name="Mark">
              <a:extLst>
                <a:ext uri="{C183D7F6-B498-43B3-948B-1728B52AA6E4}">
                  <adec:decorative xmlns:adec="http://schemas.microsoft.com/office/drawing/2017/decorative" val="1"/>
                </a:ext>
              </a:extLst>
            </p:cNvPr>
            <p:cNvSpPr/>
            <p:nvPr/>
          </p:nvSpPr>
          <p:spPr>
            <a:xfrm>
              <a:off x="45985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5" name="Mark">
              <a:extLst>
                <a:ext uri="{C183D7F6-B498-43B3-948B-1728B52AA6E4}">
                  <adec:decorative xmlns:adec="http://schemas.microsoft.com/office/drawing/2017/decorative" val="1"/>
                </a:ext>
              </a:extLst>
            </p:cNvPr>
            <p:cNvSpPr/>
            <p:nvPr/>
          </p:nvSpPr>
          <p:spPr>
            <a:xfrm>
              <a:off x="4842205" y="4576572"/>
              <a:ext cx="173736" cy="173736"/>
            </a:xfrm>
            <a:prstGeom prst="ellipse">
              <a:avLst/>
            </a:prstGeom>
            <a:solidFill>
              <a:srgbClr val="5E6F65"/>
            </a:solidFill>
            <a:ln w="9525">
              <a:solidFill>
                <a:srgbClr val="8FA196"/>
              </a:solidFill>
            </a:ln>
          </p:spPr>
          <p:txBody>
            <a:bodyPr rtlCol="0" anchor="ctr"/>
            <a:lstStyle/>
            <a:p>
              <a:pPr algn="ctr"/>
            </a:p>
          </p:txBody>
        </p:sp>
        <p:sp>
          <p:nvSpPr>
            <p:cNvPr id="26" name="Mark">
              <a:extLst>
                <a:ext uri="{C183D7F6-B498-43B3-948B-1728B52AA6E4}">
                  <adec:decorative xmlns:adec="http://schemas.microsoft.com/office/drawing/2017/decorative" val="1"/>
                </a:ext>
              </a:extLst>
            </p:cNvPr>
            <p:cNvSpPr/>
            <p:nvPr/>
          </p:nvSpPr>
          <p:spPr>
            <a:xfrm>
              <a:off x="5085893" y="4576572"/>
              <a:ext cx="173736" cy="173736"/>
            </a:xfrm>
            <a:prstGeom prst="ellipse">
              <a:avLst/>
            </a:prstGeom>
            <a:solidFill>
              <a:srgbClr val="5E6F65"/>
            </a:solidFill>
            <a:ln w="9525">
              <a:solidFill>
                <a:srgbClr val="8FA196"/>
              </a:solidFill>
            </a:ln>
          </p:spPr>
          <p:txBody>
            <a:bodyPr rtlCol="0" anchor="ctr"/>
            <a:lstStyle/>
            <a:p>
              <a:pPr algn="ctr"/>
            </a:p>
          </p:txBody>
        </p:sp>
        <p:sp>
          <p:nvSpPr>
            <p:cNvPr id="27" name="Mark">
              <a:extLst>
                <a:ext uri="{C183D7F6-B498-43B3-948B-1728B52AA6E4}">
                  <adec:decorative xmlns:adec="http://schemas.microsoft.com/office/drawing/2017/decorative" val="1"/>
                </a:ext>
              </a:extLst>
            </p:cNvPr>
            <p:cNvSpPr/>
            <p:nvPr/>
          </p:nvSpPr>
          <p:spPr>
            <a:xfrm>
              <a:off x="5329580" y="4576572"/>
              <a:ext cx="173736" cy="173736"/>
            </a:xfrm>
            <a:prstGeom prst="ellipse">
              <a:avLst/>
            </a:prstGeom>
            <a:solidFill>
              <a:srgbClr val="5E6F65"/>
            </a:solidFill>
            <a:ln w="9525">
              <a:solidFill>
                <a:srgbClr val="8FA196"/>
              </a:solidFill>
            </a:ln>
          </p:spPr>
          <p:txBody>
            <a:bodyPr rtlCol="0" anchor="ctr"/>
            <a:lstStyle/>
            <a:p>
              <a:pPr algn="ctr"/>
            </a:p>
          </p:txBody>
        </p:sp>
        <p:sp>
          <p:nvSpPr>
            <p:cNvPr id="28" name="Mark">
              <a:extLst>
                <a:ext uri="{C183D7F6-B498-43B3-948B-1728B52AA6E4}">
                  <adec:decorative xmlns:adec="http://schemas.microsoft.com/office/drawing/2017/decorative" val="1"/>
                </a:ext>
              </a:extLst>
            </p:cNvPr>
            <p:cNvSpPr/>
            <p:nvPr/>
          </p:nvSpPr>
          <p:spPr>
            <a:xfrm>
              <a:off x="557326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9" name="Mark">
              <a:extLst>
                <a:ext uri="{C183D7F6-B498-43B3-948B-1728B52AA6E4}">
                  <adec:decorative xmlns:adec="http://schemas.microsoft.com/office/drawing/2017/decorative" val="1"/>
                </a:ext>
              </a:extLst>
            </p:cNvPr>
            <p:cNvSpPr/>
            <p:nvPr/>
          </p:nvSpPr>
          <p:spPr>
            <a:xfrm>
              <a:off x="5816956" y="4576572"/>
              <a:ext cx="173736" cy="173736"/>
            </a:xfrm>
            <a:prstGeom prst="ellipse">
              <a:avLst/>
            </a:prstGeom>
            <a:solidFill>
              <a:srgbClr val="5E6F65"/>
            </a:solidFill>
            <a:ln w="9525">
              <a:solidFill>
                <a:srgbClr val="8FA196"/>
              </a:solidFill>
            </a:ln>
          </p:spPr>
          <p:txBody>
            <a:bodyPr rtlCol="0" anchor="ctr"/>
            <a:lstStyle/>
            <a:p>
              <a:pPr algn="ctr"/>
            </a:p>
          </p:txBody>
        </p:sp>
        <p:sp>
          <p:nvSpPr>
            <p:cNvPr id="30" name="Mark">
              <a:extLst>
                <a:ext uri="{C183D7F6-B498-43B3-948B-1728B52AA6E4}">
                  <adec:decorative xmlns:adec="http://schemas.microsoft.com/office/drawing/2017/decorative" val="1"/>
                </a:ext>
              </a:extLst>
            </p:cNvPr>
            <p:cNvSpPr/>
            <p:nvPr/>
          </p:nvSpPr>
          <p:spPr>
            <a:xfrm>
              <a:off x="6060643"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31" name="Mark">
              <a:extLst>
                <a:ext uri="{C183D7F6-B498-43B3-948B-1728B52AA6E4}">
                  <adec:decorative xmlns:adec="http://schemas.microsoft.com/office/drawing/2017/decorative" val="1"/>
                </a:ext>
              </a:extLst>
            </p:cNvPr>
            <p:cNvSpPr/>
            <p:nvPr/>
          </p:nvSpPr>
          <p:spPr>
            <a:xfrm>
              <a:off x="6304331"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2" name="Mark">
              <a:extLst>
                <a:ext uri="{C183D7F6-B498-43B3-948B-1728B52AA6E4}">
                  <adec:decorative xmlns:adec="http://schemas.microsoft.com/office/drawing/2017/decorative" val="1"/>
                </a:ext>
              </a:extLst>
            </p:cNvPr>
            <p:cNvSpPr/>
            <p:nvPr/>
          </p:nvSpPr>
          <p:spPr>
            <a:xfrm>
              <a:off x="65480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6791706" y="4576572"/>
              <a:ext cx="173736" cy="173736"/>
            </a:xfrm>
            <a:prstGeom prst="ellipse">
              <a:avLst/>
            </a:prstGeom>
            <a:solidFill>
              <a:srgbClr val="5E6F65"/>
            </a:solidFill>
            <a:ln w="9525">
              <a:solidFill>
                <a:srgbClr val="8FA196"/>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703539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7279081" y="4576572"/>
              <a:ext cx="173736" cy="173736"/>
            </a:xfrm>
            <a:prstGeom prst="ellipse">
              <a:avLst/>
            </a:prstGeom>
            <a:solidFill>
              <a:srgbClr val="5E6F65"/>
            </a:solidFill>
            <a:ln w="9525">
              <a:solidFill>
                <a:srgbClr val="8FA196"/>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752276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7766456"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801014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8253832" y="4576572"/>
              <a:ext cx="173736" cy="173736"/>
            </a:xfrm>
            <a:prstGeom prst="ellipse">
              <a:avLst/>
            </a:prstGeom>
            <a:solidFill>
              <a:srgbClr val="5E6F65"/>
            </a:solidFill>
            <a:ln w="9525">
              <a:solidFill>
                <a:srgbClr val="8FA196"/>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849751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8741207" y="4576572"/>
              <a:ext cx="173736" cy="173736"/>
            </a:xfrm>
            <a:prstGeom prst="ellipse">
              <a:avLst/>
            </a:prstGeom>
            <a:solidFill>
              <a:srgbClr val="5E6F65"/>
            </a:solidFill>
            <a:ln w="9525">
              <a:solidFill>
                <a:srgbClr val="8FA196"/>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8984894"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9228582" y="4576572"/>
              <a:ext cx="173736" cy="173736"/>
            </a:xfrm>
            <a:prstGeom prst="ellipse">
              <a:avLst/>
            </a:prstGeom>
            <a:solidFill>
              <a:srgbClr val="5E6F65"/>
            </a:solidFill>
            <a:ln w="9525">
              <a:solidFill>
                <a:srgbClr val="8FA196"/>
              </a:solidFill>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9472270" y="4576572"/>
              <a:ext cx="173736" cy="173736"/>
            </a:xfrm>
            <a:prstGeom prst="ellipse">
              <a:avLst/>
            </a:prstGeom>
            <a:solidFill>
              <a:srgbClr val="5E6F65"/>
            </a:solidFill>
            <a:ln w="9525">
              <a:solidFill>
                <a:srgbClr val="8FA196"/>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9715957" y="4576572"/>
              <a:ext cx="173736" cy="173736"/>
            </a:xfrm>
            <a:prstGeom prst="ellipse">
              <a:avLst/>
            </a:prstGeom>
            <a:solidFill>
              <a:srgbClr val="5E6F65"/>
            </a:solidFill>
            <a:ln w="9525">
              <a:solidFill>
                <a:srgbClr val="8FA196"/>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9959645" y="4576572"/>
              <a:ext cx="173736" cy="173736"/>
            </a:xfrm>
            <a:prstGeom prst="ellipse">
              <a:avLst/>
            </a:prstGeom>
            <a:solidFill>
              <a:srgbClr val="5E6F65"/>
            </a:solidFill>
            <a:ln w="9525">
              <a:solidFill>
                <a:srgbClr val="8FA196"/>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10203332" y="4576572"/>
              <a:ext cx="173736" cy="173736"/>
            </a:xfrm>
            <a:prstGeom prst="ellipse">
              <a:avLst/>
            </a:prstGeom>
            <a:solidFill>
              <a:srgbClr val="5E6F65"/>
            </a:solidFill>
            <a:ln w="9525">
              <a:solidFill>
                <a:srgbClr val="8FA196"/>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10447020" y="4576572"/>
              <a:ext cx="173736" cy="173736"/>
            </a:xfrm>
            <a:prstGeom prst="ellipse">
              <a:avLst/>
            </a:prstGeom>
            <a:solidFill>
              <a:srgbClr val="5E6F65"/>
            </a:solidFill>
            <a:ln w="9525">
              <a:solidFill>
                <a:srgbClr val="8FA196"/>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10690708" y="4576572"/>
              <a:ext cx="173736" cy="173736"/>
            </a:xfrm>
            <a:prstGeom prst="ellipse">
              <a:avLst/>
            </a:prstGeom>
            <a:solidFill>
              <a:srgbClr val="5E6F65"/>
            </a:solidFill>
            <a:ln w="9525">
              <a:solidFill>
                <a:srgbClr val="8FA196"/>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10934395" y="4576572"/>
              <a:ext cx="173736" cy="173736"/>
            </a:xfrm>
            <a:prstGeom prst="ellipse">
              <a:avLst/>
            </a:prstGeom>
            <a:solidFill>
              <a:srgbClr val="5E6F65"/>
            </a:solidFill>
            <a:ln w="9525">
              <a:solidFill>
                <a:srgbClr val="8FA196"/>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11178083" y="4576572"/>
              <a:ext cx="173736" cy="173736"/>
            </a:xfrm>
            <a:prstGeom prst="ellipse">
              <a:avLst/>
            </a:prstGeom>
            <a:solidFill>
              <a:srgbClr val="5E6F65"/>
            </a:solidFill>
            <a:ln w="9525">
              <a:solidFill>
                <a:srgbClr val="8FA196"/>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99516"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9432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1186891" y="4823460"/>
              <a:ext cx="173736" cy="173736"/>
            </a:xfrm>
            <a:prstGeom prst="ellipse">
              <a:avLst/>
            </a:prstGeom>
            <a:solidFill>
              <a:srgbClr val="5E6F65"/>
            </a:solidFill>
            <a:ln w="9525">
              <a:solidFill>
                <a:srgbClr val="8FA196"/>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1430579" y="4823460"/>
              <a:ext cx="173736" cy="173736"/>
            </a:xfrm>
            <a:prstGeom prst="ellipse">
              <a:avLst/>
            </a:prstGeom>
            <a:solidFill>
              <a:srgbClr val="5E6F65"/>
            </a:solidFill>
            <a:ln w="9525">
              <a:solidFill>
                <a:srgbClr val="8FA196"/>
              </a:solidFill>
            </a:ln>
          </p:spPr>
          <p:txBody>
            <a:bodyPr rtlCol="0" anchor="ctr"/>
            <a:lstStyle/>
            <a:p>
              <a:pPr algn="ctr"/>
            </a:p>
          </p:txBody>
        </p:sp>
        <p:sp>
          <p:nvSpPr>
            <p:cNvPr id="56" name="Mark">
              <a:extLst>
                <a:ext uri="{C183D7F6-B498-43B3-948B-1728B52AA6E4}">
                  <adec:decorative xmlns:adec="http://schemas.microsoft.com/office/drawing/2017/decorative" val="1"/>
                </a:ext>
              </a:extLst>
            </p:cNvPr>
            <p:cNvSpPr/>
            <p:nvPr/>
          </p:nvSpPr>
          <p:spPr>
            <a:xfrm>
              <a:off x="1674266" y="4823460"/>
              <a:ext cx="173736" cy="173736"/>
            </a:xfrm>
            <a:prstGeom prst="ellipse">
              <a:avLst/>
            </a:prstGeom>
            <a:solidFill>
              <a:srgbClr val="5E6F65"/>
            </a:solidFill>
            <a:ln w="9525">
              <a:solidFill>
                <a:srgbClr val="8FA196"/>
              </a:solidFill>
            </a:ln>
          </p:spPr>
          <p:txBody>
            <a:bodyPr rtlCol="0" anchor="ctr"/>
            <a:lstStyle/>
            <a:p>
              <a:pPr algn="ctr"/>
            </a:p>
          </p:txBody>
        </p:sp>
        <p:sp>
          <p:nvSpPr>
            <p:cNvPr id="57" name="Mark">
              <a:extLst>
                <a:ext uri="{C183D7F6-B498-43B3-948B-1728B52AA6E4}">
                  <adec:decorative xmlns:adec="http://schemas.microsoft.com/office/drawing/2017/decorative" val="1"/>
                </a:ext>
              </a:extLst>
            </p:cNvPr>
            <p:cNvSpPr/>
            <p:nvPr/>
          </p:nvSpPr>
          <p:spPr>
            <a:xfrm>
              <a:off x="191795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8" name="Mark">
              <a:extLst>
                <a:ext uri="{C183D7F6-B498-43B3-948B-1728B52AA6E4}">
                  <adec:decorative xmlns:adec="http://schemas.microsoft.com/office/drawing/2017/decorative" val="1"/>
                </a:ext>
              </a:extLst>
            </p:cNvPr>
            <p:cNvSpPr/>
            <p:nvPr/>
          </p:nvSpPr>
          <p:spPr>
            <a:xfrm>
              <a:off x="2161642" y="4823460"/>
              <a:ext cx="173736" cy="173736"/>
            </a:xfrm>
            <a:prstGeom prst="ellipse">
              <a:avLst/>
            </a:prstGeom>
            <a:solidFill>
              <a:srgbClr val="5E6F65"/>
            </a:solidFill>
            <a:ln w="9525">
              <a:solidFill>
                <a:srgbClr val="8FA196"/>
              </a:solidFill>
            </a:ln>
          </p:spPr>
          <p:txBody>
            <a:bodyPr rtlCol="0" anchor="ctr"/>
            <a:lstStyle/>
            <a:p>
              <a:pPr algn="ctr"/>
            </a:p>
          </p:txBody>
        </p:sp>
        <p:sp>
          <p:nvSpPr>
            <p:cNvPr id="59" name="Mark">
              <a:extLst>
                <a:ext uri="{C183D7F6-B498-43B3-948B-1728B52AA6E4}">
                  <adec:decorative xmlns:adec="http://schemas.microsoft.com/office/drawing/2017/decorative" val="1"/>
                </a:ext>
              </a:extLst>
            </p:cNvPr>
            <p:cNvSpPr/>
            <p:nvPr/>
          </p:nvSpPr>
          <p:spPr>
            <a:xfrm>
              <a:off x="2368753" y="4786884"/>
              <a:ext cx="246888" cy="246888"/>
            </a:xfrm>
            <a:prstGeom prst="diamond">
              <a:avLst/>
            </a:prstGeom>
            <a:solidFill>
              <a:srgbClr val="F2E3B3"/>
            </a:solidFill>
            <a:ln w="9525">
              <a:solidFill>
                <a:srgbClr val="FFFFFF"/>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649017"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28927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136392" y="4823460"/>
              <a:ext cx="173736" cy="173736"/>
            </a:xfrm>
            <a:prstGeom prst="ellipse">
              <a:avLst/>
            </a:prstGeom>
            <a:solidFill>
              <a:srgbClr val="5E6F65"/>
            </a:solidFill>
            <a:ln w="9525">
              <a:solidFill>
                <a:srgbClr val="8FA196"/>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380080"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23767" y="4823460"/>
              <a:ext cx="173736" cy="173736"/>
            </a:xfrm>
            <a:prstGeom prst="ellipse">
              <a:avLst/>
            </a:prstGeom>
            <a:solidFill>
              <a:srgbClr val="5E6F65"/>
            </a:solidFill>
            <a:ln w="9525">
              <a:solidFill>
                <a:srgbClr val="8FA196"/>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67455" y="4823460"/>
              <a:ext cx="173736" cy="173736"/>
            </a:xfrm>
            <a:prstGeom prst="ellipse">
              <a:avLst/>
            </a:prstGeom>
            <a:solidFill>
              <a:srgbClr val="5E6F65"/>
            </a:solidFill>
            <a:ln w="9525">
              <a:solidFill>
                <a:srgbClr val="8FA196"/>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111142" y="4823460"/>
              <a:ext cx="173736" cy="173736"/>
            </a:xfrm>
            <a:prstGeom prst="ellipse">
              <a:avLst/>
            </a:prstGeom>
            <a:solidFill>
              <a:srgbClr val="5E6F65"/>
            </a:solidFill>
            <a:ln w="9525">
              <a:solidFill>
                <a:srgbClr val="8FA196"/>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354830" y="4823460"/>
              <a:ext cx="173736" cy="173736"/>
            </a:xfrm>
            <a:prstGeom prst="ellipse">
              <a:avLst/>
            </a:prstGeom>
            <a:solidFill>
              <a:srgbClr val="5E6F65"/>
            </a:solidFill>
            <a:ln w="9525">
              <a:solidFill>
                <a:srgbClr val="8FA196"/>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598518" y="4823460"/>
              <a:ext cx="173736" cy="173736"/>
            </a:xfrm>
            <a:prstGeom prst="ellipse">
              <a:avLst/>
            </a:prstGeom>
            <a:solidFill>
              <a:srgbClr val="5E6F65"/>
            </a:solidFill>
            <a:ln w="9525">
              <a:solidFill>
                <a:srgbClr val="8FA196"/>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842205" y="4823460"/>
              <a:ext cx="173736" cy="173736"/>
            </a:xfrm>
            <a:prstGeom prst="ellipse">
              <a:avLst/>
            </a:prstGeom>
            <a:solidFill>
              <a:srgbClr val="5E6F65"/>
            </a:solidFill>
            <a:ln w="9525">
              <a:solidFill>
                <a:srgbClr val="8FA196"/>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5085893" y="4823460"/>
              <a:ext cx="173736" cy="173736"/>
            </a:xfrm>
            <a:prstGeom prst="ellipse">
              <a:avLst/>
            </a:prstGeom>
            <a:solidFill>
              <a:srgbClr val="5E6F65"/>
            </a:solidFill>
            <a:ln w="9525">
              <a:solidFill>
                <a:srgbClr val="8FA196"/>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329580"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573268" y="4823460"/>
              <a:ext cx="173736" cy="173736"/>
            </a:xfrm>
            <a:prstGeom prst="ellipse">
              <a:avLst/>
            </a:prstGeom>
            <a:solidFill>
              <a:srgbClr val="5E6F65"/>
            </a:solidFill>
            <a:ln w="9525">
              <a:solidFill>
                <a:srgbClr val="8FA196"/>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816956" y="4823460"/>
              <a:ext cx="173736" cy="173736"/>
            </a:xfrm>
            <a:prstGeom prst="ellipse">
              <a:avLst/>
            </a:prstGeom>
            <a:solidFill>
              <a:srgbClr val="5E6F65"/>
            </a:solidFill>
            <a:ln w="9525">
              <a:solidFill>
                <a:srgbClr val="8FA196"/>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6060643" y="4823460"/>
              <a:ext cx="173736" cy="173736"/>
            </a:xfrm>
            <a:prstGeom prst="ellipse">
              <a:avLst/>
            </a:prstGeom>
            <a:solidFill>
              <a:srgbClr val="5E6F65"/>
            </a:solidFill>
            <a:ln w="9525">
              <a:solidFill>
                <a:srgbClr val="8FA196"/>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6304331" y="4823460"/>
              <a:ext cx="173736" cy="173736"/>
            </a:xfrm>
            <a:prstGeom prst="ellipse">
              <a:avLst/>
            </a:prstGeom>
            <a:solidFill>
              <a:srgbClr val="5E6F65"/>
            </a:solidFill>
            <a:ln w="9525">
              <a:solidFill>
                <a:srgbClr val="8FA196"/>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548018"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791706" y="4823460"/>
              <a:ext cx="173736" cy="173736"/>
            </a:xfrm>
            <a:prstGeom prst="ellipse">
              <a:avLst/>
            </a:prstGeom>
            <a:solidFill>
              <a:srgbClr val="5E6F65"/>
            </a:solidFill>
            <a:ln w="9525">
              <a:solidFill>
                <a:srgbClr val="8FA196"/>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7035394" y="4823460"/>
              <a:ext cx="173736" cy="173736"/>
            </a:xfrm>
            <a:prstGeom prst="ellipse">
              <a:avLst/>
            </a:prstGeom>
            <a:solidFill>
              <a:srgbClr val="5E6F65"/>
            </a:solidFill>
            <a:ln w="9525">
              <a:solidFill>
                <a:srgbClr val="8FA196"/>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7279081"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7522769" y="4823460"/>
              <a:ext cx="173736" cy="173736"/>
            </a:xfrm>
            <a:prstGeom prst="ellipse">
              <a:avLst/>
            </a:prstGeom>
            <a:solidFill>
              <a:srgbClr val="5E6F65"/>
            </a:solidFill>
            <a:ln w="9525">
              <a:solidFill>
                <a:srgbClr val="8FA196"/>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7766456" y="4823460"/>
              <a:ext cx="173736" cy="173736"/>
            </a:xfrm>
            <a:prstGeom prst="ellipse">
              <a:avLst/>
            </a:prstGeom>
            <a:solidFill>
              <a:srgbClr val="5E6F65"/>
            </a:solidFill>
            <a:ln w="9525">
              <a:solidFill>
                <a:srgbClr val="8FA196"/>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801014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8253832" y="4823460"/>
              <a:ext cx="173736" cy="173736"/>
            </a:xfrm>
            <a:prstGeom prst="ellipse">
              <a:avLst/>
            </a:prstGeom>
            <a:solidFill>
              <a:srgbClr val="5E6F65"/>
            </a:solidFill>
            <a:ln w="9525">
              <a:solidFill>
                <a:srgbClr val="8FA196"/>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8497519" y="4823460"/>
              <a:ext cx="173736" cy="173736"/>
            </a:xfrm>
            <a:prstGeom prst="ellipse">
              <a:avLst/>
            </a:prstGeom>
            <a:solidFill>
              <a:srgbClr val="5E6F65"/>
            </a:solidFill>
            <a:ln w="9525">
              <a:solidFill>
                <a:srgbClr val="8FA196"/>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8741207"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8948318" y="4786884"/>
              <a:ext cx="246888" cy="246888"/>
            </a:xfrm>
            <a:prstGeom prst="diamond">
              <a:avLst/>
            </a:prstGeom>
            <a:solidFill>
              <a:srgbClr val="F2E3B3"/>
            </a:solidFill>
            <a:ln w="9525">
              <a:solidFill>
                <a:srgbClr val="FFFFFF"/>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9192006" y="4786884"/>
              <a:ext cx="246888" cy="246888"/>
            </a:xfrm>
            <a:prstGeom prst="diamond">
              <a:avLst/>
            </a:prstGeom>
            <a:solidFill>
              <a:srgbClr val="F2E3B3"/>
            </a:solidFill>
            <a:ln w="9525">
              <a:solidFill>
                <a:srgbClr val="FFFFFF"/>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9472270" y="4823460"/>
              <a:ext cx="173736" cy="173736"/>
            </a:xfrm>
            <a:prstGeom prst="ellipse">
              <a:avLst/>
            </a:prstGeom>
            <a:solidFill>
              <a:srgbClr val="5E6F65"/>
            </a:solidFill>
            <a:ln w="9525">
              <a:solidFill>
                <a:srgbClr val="8FA196"/>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9715957" y="4823460"/>
              <a:ext cx="173736" cy="173736"/>
            </a:xfrm>
            <a:prstGeom prst="ellipse">
              <a:avLst/>
            </a:prstGeom>
            <a:solidFill>
              <a:srgbClr val="5E6F65"/>
            </a:solidFill>
            <a:ln w="9525">
              <a:solidFill>
                <a:srgbClr val="8FA196"/>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9959645" y="4823460"/>
              <a:ext cx="173736" cy="173736"/>
            </a:xfrm>
            <a:prstGeom prst="ellipse">
              <a:avLst/>
            </a:prstGeom>
            <a:solidFill>
              <a:srgbClr val="5E6F65"/>
            </a:solidFill>
            <a:ln w="9525">
              <a:solidFill>
                <a:srgbClr val="8FA196"/>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10203332" y="4823460"/>
              <a:ext cx="173736" cy="173736"/>
            </a:xfrm>
            <a:prstGeom prst="ellipse">
              <a:avLst/>
            </a:prstGeom>
            <a:solidFill>
              <a:srgbClr val="5E6F65"/>
            </a:solidFill>
            <a:ln w="9525">
              <a:solidFill>
                <a:srgbClr val="8FA196"/>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10447020" y="4823460"/>
              <a:ext cx="173736" cy="173736"/>
            </a:xfrm>
            <a:prstGeom prst="ellipse">
              <a:avLst/>
            </a:prstGeom>
            <a:solidFill>
              <a:srgbClr val="5E6F65"/>
            </a:solidFill>
            <a:ln w="9525">
              <a:solidFill>
                <a:srgbClr val="8FA196"/>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10690708" y="4823460"/>
              <a:ext cx="173736" cy="173736"/>
            </a:xfrm>
            <a:prstGeom prst="ellipse">
              <a:avLst/>
            </a:prstGeom>
            <a:solidFill>
              <a:srgbClr val="5E6F65"/>
            </a:solidFill>
            <a:ln w="9525">
              <a:solidFill>
                <a:srgbClr val="8FA196"/>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10934395" y="4823460"/>
              <a:ext cx="173736" cy="173736"/>
            </a:xfrm>
            <a:prstGeom prst="ellipse">
              <a:avLst/>
            </a:prstGeom>
            <a:solidFill>
              <a:srgbClr val="5E6F65"/>
            </a:solidFill>
            <a:ln w="9525">
              <a:solidFill>
                <a:srgbClr val="8FA196"/>
              </a:solidFill>
            </a:ln>
          </p:spPr>
          <p:txBody>
            <a:bodyPr rtlCol="0" anchor="ctr"/>
            <a:lstStyle/>
            <a:p>
              <a:pPr algn="ctr"/>
            </a:p>
          </p:txBody>
        </p:sp>
        <p:sp>
          <p:nvSpPr>
            <p:cNvPr id="95" name="Mark">
              <a:extLst>
                <a:ext uri="{C183D7F6-B498-43B3-948B-1728B52AA6E4}">
                  <adec:decorative xmlns:adec="http://schemas.microsoft.com/office/drawing/2017/decorative" val="1"/>
                </a:ext>
              </a:extLst>
            </p:cNvPr>
            <p:cNvSpPr/>
            <p:nvPr/>
          </p:nvSpPr>
          <p:spPr>
            <a:xfrm>
              <a:off x="11178083" y="4823460"/>
              <a:ext cx="173736" cy="173736"/>
            </a:xfrm>
            <a:prstGeom prst="ellipse">
              <a:avLst/>
            </a:prstGeom>
            <a:solidFill>
              <a:srgbClr val="5E6F65"/>
            </a:solidFill>
            <a:ln w="9525">
              <a:solidFill>
                <a:srgbClr val="8FA196"/>
              </a:solidFill>
            </a:ln>
          </p:spPr>
          <p:txBody>
            <a:bodyPr rtlCol="0" anchor="ctr"/>
            <a:lstStyle/>
            <a:p>
              <a:pPr algn="ctr"/>
            </a:p>
          </p:txBody>
        </p:sp>
        <p:sp>
          <p:nvSpPr>
            <p:cNvPr id="96" name="Mark">
              <a:extLst>
                <a:ext uri="{C183D7F6-B498-43B3-948B-1728B52AA6E4}">
                  <adec:decorative xmlns:adec="http://schemas.microsoft.com/office/drawing/2017/decorative" val="1"/>
                </a:ext>
              </a:extLst>
            </p:cNvPr>
            <p:cNvSpPr/>
            <p:nvPr/>
          </p:nvSpPr>
          <p:spPr>
            <a:xfrm>
              <a:off x="699516" y="5070348"/>
              <a:ext cx="173736" cy="173736"/>
            </a:xfrm>
            <a:prstGeom prst="ellipse">
              <a:avLst/>
            </a:prstGeom>
            <a:solidFill>
              <a:srgbClr val="5E6F65"/>
            </a:solidFill>
            <a:ln w="9525">
              <a:solidFill>
                <a:srgbClr val="8FA196"/>
              </a:solidFill>
            </a:ln>
          </p:spPr>
          <p:txBody>
            <a:bodyPr rtlCol="0" anchor="ctr"/>
            <a:lstStyle/>
            <a:p>
              <a:pPr algn="ctr"/>
            </a:p>
          </p:txBody>
        </p:sp>
        <p:sp>
          <p:nvSpPr>
            <p:cNvPr id="97" name="Mark">
              <a:extLst>
                <a:ext uri="{C183D7F6-B498-43B3-948B-1728B52AA6E4}">
                  <adec:decorative xmlns:adec="http://schemas.microsoft.com/office/drawing/2017/decorative" val="1"/>
                </a:ext>
              </a:extLst>
            </p:cNvPr>
            <p:cNvSpPr/>
            <p:nvPr/>
          </p:nvSpPr>
          <p:spPr>
            <a:xfrm>
              <a:off x="94320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8" name="Mark">
              <a:extLst>
                <a:ext uri="{C183D7F6-B498-43B3-948B-1728B52AA6E4}">
                  <adec:decorative xmlns:adec="http://schemas.microsoft.com/office/drawing/2017/decorative" val="1"/>
                </a:ext>
              </a:extLst>
            </p:cNvPr>
            <p:cNvSpPr/>
            <p:nvPr/>
          </p:nvSpPr>
          <p:spPr>
            <a:xfrm>
              <a:off x="1186891" y="5070348"/>
              <a:ext cx="173736" cy="173736"/>
            </a:xfrm>
            <a:prstGeom prst="ellipse">
              <a:avLst/>
            </a:prstGeom>
            <a:solidFill>
              <a:srgbClr val="5E6F65"/>
            </a:solidFill>
            <a:ln w="9525">
              <a:solidFill>
                <a:srgbClr val="8FA196"/>
              </a:solidFill>
            </a:ln>
          </p:spPr>
          <p:txBody>
            <a:bodyPr rtlCol="0" anchor="ctr"/>
            <a:lstStyle/>
            <a:p>
              <a:pPr algn="ctr"/>
            </a:p>
          </p:txBody>
        </p:sp>
        <p:sp>
          <p:nvSpPr>
            <p:cNvPr id="99" name="Mark">
              <a:extLst>
                <a:ext uri="{C183D7F6-B498-43B3-948B-1728B52AA6E4}">
                  <adec:decorative xmlns:adec="http://schemas.microsoft.com/office/drawing/2017/decorative" val="1"/>
                </a:ext>
              </a:extLst>
            </p:cNvPr>
            <p:cNvSpPr/>
            <p:nvPr/>
          </p:nvSpPr>
          <p:spPr>
            <a:xfrm>
              <a:off x="1430579" y="5070348"/>
              <a:ext cx="173736" cy="173736"/>
            </a:xfrm>
            <a:prstGeom prst="ellipse">
              <a:avLst/>
            </a:prstGeom>
            <a:solidFill>
              <a:srgbClr val="5E6F65"/>
            </a:solidFill>
            <a:ln w="9525">
              <a:solidFill>
                <a:srgbClr val="8FA196"/>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1674266"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1" name="Mark">
              <a:extLst>
                <a:ext uri="{C183D7F6-B498-43B3-948B-1728B52AA6E4}">
                  <adec:decorative xmlns:adec="http://schemas.microsoft.com/office/drawing/2017/decorative" val="1"/>
                </a:ext>
              </a:extLst>
            </p:cNvPr>
            <p:cNvSpPr/>
            <p:nvPr/>
          </p:nvSpPr>
          <p:spPr>
            <a:xfrm>
              <a:off x="1917954" y="5070348"/>
              <a:ext cx="173736" cy="173736"/>
            </a:xfrm>
            <a:prstGeom prst="ellipse">
              <a:avLst/>
            </a:prstGeom>
            <a:solidFill>
              <a:srgbClr val="5E6F65"/>
            </a:solidFill>
            <a:ln w="9525">
              <a:solidFill>
                <a:srgbClr val="8FA196"/>
              </a:solidFill>
            </a:ln>
          </p:spPr>
          <p:txBody>
            <a:bodyPr rtlCol="0" anchor="ctr"/>
            <a:lstStyle/>
            <a:p>
              <a:pPr algn="ctr"/>
            </a:p>
          </p:txBody>
        </p:sp>
        <p:sp>
          <p:nvSpPr>
            <p:cNvPr id="102" name="Mark">
              <a:extLst>
                <a:ext uri="{C183D7F6-B498-43B3-948B-1728B52AA6E4}">
                  <adec:decorative xmlns:adec="http://schemas.microsoft.com/office/drawing/2017/decorative" val="1"/>
                </a:ext>
              </a:extLst>
            </p:cNvPr>
            <p:cNvSpPr/>
            <p:nvPr/>
          </p:nvSpPr>
          <p:spPr>
            <a:xfrm>
              <a:off x="2161642" y="5070348"/>
              <a:ext cx="173736" cy="173736"/>
            </a:xfrm>
            <a:prstGeom prst="ellipse">
              <a:avLst/>
            </a:prstGeom>
            <a:solidFill>
              <a:srgbClr val="5E6F65"/>
            </a:solidFill>
            <a:ln w="9525">
              <a:solidFill>
                <a:srgbClr val="8FA196"/>
              </a:solidFill>
            </a:ln>
          </p:spPr>
          <p:txBody>
            <a:bodyPr rtlCol="0" anchor="ctr"/>
            <a:lstStyle/>
            <a:p>
              <a:pPr algn="ctr"/>
            </a:p>
          </p:txBody>
        </p:sp>
        <p:sp>
          <p:nvSpPr>
            <p:cNvPr id="103" name="Mark">
              <a:extLst>
                <a:ext uri="{C183D7F6-B498-43B3-948B-1728B52AA6E4}">
                  <adec:decorative xmlns:adec="http://schemas.microsoft.com/office/drawing/2017/decorative" val="1"/>
                </a:ext>
              </a:extLst>
            </p:cNvPr>
            <p:cNvSpPr/>
            <p:nvPr/>
          </p:nvSpPr>
          <p:spPr>
            <a:xfrm>
              <a:off x="240532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4" name="Mark">
              <a:extLst>
                <a:ext uri="{C183D7F6-B498-43B3-948B-1728B52AA6E4}">
                  <adec:decorative xmlns:adec="http://schemas.microsoft.com/office/drawing/2017/decorative" val="1"/>
                </a:ext>
              </a:extLst>
            </p:cNvPr>
            <p:cNvSpPr/>
            <p:nvPr/>
          </p:nvSpPr>
          <p:spPr>
            <a:xfrm>
              <a:off x="2649017"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5" name="Mark">
              <a:extLst>
                <a:ext uri="{C183D7F6-B498-43B3-948B-1728B52AA6E4}">
                  <adec:decorative xmlns:adec="http://schemas.microsoft.com/office/drawing/2017/decorative" val="1"/>
                </a:ext>
              </a:extLst>
            </p:cNvPr>
            <p:cNvSpPr/>
            <p:nvPr/>
          </p:nvSpPr>
          <p:spPr>
            <a:xfrm>
              <a:off x="2892704" y="5070348"/>
              <a:ext cx="173736" cy="173736"/>
            </a:xfrm>
            <a:prstGeom prst="ellipse">
              <a:avLst/>
            </a:prstGeom>
            <a:solidFill>
              <a:srgbClr val="5E6F65"/>
            </a:solidFill>
            <a:ln w="9525">
              <a:solidFill>
                <a:srgbClr val="8FA196"/>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3136392" y="5070348"/>
              <a:ext cx="173736" cy="173736"/>
            </a:xfrm>
            <a:prstGeom prst="ellipse">
              <a:avLst/>
            </a:prstGeom>
            <a:solidFill>
              <a:srgbClr val="5E6F65"/>
            </a:solidFill>
            <a:ln w="9525">
              <a:solidFill>
                <a:srgbClr val="8FA196"/>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380080" y="5070348"/>
              <a:ext cx="173736" cy="173736"/>
            </a:xfrm>
            <a:prstGeom prst="ellipse">
              <a:avLst/>
            </a:prstGeom>
            <a:solidFill>
              <a:srgbClr val="5E6F65"/>
            </a:solidFill>
            <a:ln w="9525">
              <a:solidFill>
                <a:srgbClr val="8FA196"/>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623767" y="5070348"/>
              <a:ext cx="173736" cy="173736"/>
            </a:xfrm>
            <a:prstGeom prst="ellipse">
              <a:avLst/>
            </a:prstGeom>
            <a:solidFill>
              <a:srgbClr val="5E6F65"/>
            </a:solidFill>
            <a:ln w="9525">
              <a:solidFill>
                <a:srgbClr val="8FA196"/>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867455" y="5070348"/>
              <a:ext cx="173736" cy="173736"/>
            </a:xfrm>
            <a:prstGeom prst="ellipse">
              <a:avLst/>
            </a:prstGeom>
            <a:solidFill>
              <a:srgbClr val="5E6F65"/>
            </a:solidFill>
            <a:ln w="9525">
              <a:solidFill>
                <a:srgbClr val="8FA196"/>
              </a:solidFill>
            </a:ln>
          </p:spPr>
          <p:txBody>
            <a:bodyPr rtlCol="0" anchor="ctr"/>
            <a:lstStyle/>
            <a:p>
              <a:pPr algn="ctr"/>
            </a:p>
          </p:txBody>
        </p:sp>
        <p:sp>
          <p:nvSpPr>
            <p:cNvPr id="110" name="Mark">
              <a:extLst>
                <a:ext uri="{C183D7F6-B498-43B3-948B-1728B52AA6E4}">
                  <adec:decorative xmlns:adec="http://schemas.microsoft.com/office/drawing/2017/decorative" val="1"/>
                </a:ext>
              </a:extLst>
            </p:cNvPr>
            <p:cNvSpPr/>
            <p:nvPr/>
          </p:nvSpPr>
          <p:spPr>
            <a:xfrm>
              <a:off x="4111142" y="5070348"/>
              <a:ext cx="173736" cy="173736"/>
            </a:xfrm>
            <a:prstGeom prst="ellipse">
              <a:avLst/>
            </a:prstGeom>
            <a:solidFill>
              <a:srgbClr val="5E6F65"/>
            </a:solidFill>
            <a:ln w="9525">
              <a:solidFill>
                <a:srgbClr val="8FA196"/>
              </a:solidFill>
            </a:ln>
          </p:spPr>
          <p:txBody>
            <a:bodyPr rtlCol="0" anchor="ctr"/>
            <a:lstStyle/>
            <a:p>
              <a:pPr algn="ctr"/>
            </a:p>
          </p:txBody>
        </p:sp>
        <p:sp>
          <p:nvSpPr>
            <p:cNvPr id="111" name="Mark">
              <a:extLst>
                <a:ext uri="{C183D7F6-B498-43B3-948B-1728B52AA6E4}">
                  <adec:decorative xmlns:adec="http://schemas.microsoft.com/office/drawing/2017/decorative" val="1"/>
                </a:ext>
              </a:extLst>
            </p:cNvPr>
            <p:cNvSpPr/>
            <p:nvPr/>
          </p:nvSpPr>
          <p:spPr>
            <a:xfrm>
              <a:off x="4354830" y="5070348"/>
              <a:ext cx="173736" cy="173736"/>
            </a:xfrm>
            <a:prstGeom prst="ellipse">
              <a:avLst/>
            </a:prstGeom>
            <a:solidFill>
              <a:srgbClr val="5E6F65"/>
            </a:solidFill>
            <a:ln w="9525">
              <a:solidFill>
                <a:srgbClr val="8FA196"/>
              </a:solidFill>
            </a:ln>
          </p:spPr>
          <p:txBody>
            <a:bodyPr rtlCol="0" anchor="ctr"/>
            <a:lstStyle/>
            <a:p>
              <a:pPr algn="ctr"/>
            </a:p>
          </p:txBody>
        </p:sp>
        <p:sp>
          <p:nvSpPr>
            <p:cNvPr id="112" name="Mark">
              <a:extLst>
                <a:ext uri="{C183D7F6-B498-43B3-948B-1728B52AA6E4}">
                  <adec:decorative xmlns:adec="http://schemas.microsoft.com/office/drawing/2017/decorative" val="1"/>
                </a:ext>
              </a:extLst>
            </p:cNvPr>
            <p:cNvSpPr/>
            <p:nvPr/>
          </p:nvSpPr>
          <p:spPr>
            <a:xfrm>
              <a:off x="4598518" y="5070348"/>
              <a:ext cx="173736" cy="173736"/>
            </a:xfrm>
            <a:prstGeom prst="ellipse">
              <a:avLst/>
            </a:prstGeom>
            <a:solidFill>
              <a:srgbClr val="5E6F65"/>
            </a:solidFill>
            <a:ln w="9525">
              <a:solidFill>
                <a:srgbClr val="8FA196"/>
              </a:solidFill>
            </a:ln>
          </p:spPr>
          <p:txBody>
            <a:bodyPr rtlCol="0" anchor="ctr"/>
            <a:lstStyle/>
            <a:p>
              <a:pPr algn="ctr"/>
            </a:p>
          </p:txBody>
        </p:sp>
        <p:sp>
          <p:nvSpPr>
            <p:cNvPr id="113" name="Mark">
              <a:extLst>
                <a:ext uri="{C183D7F6-B498-43B3-948B-1728B52AA6E4}">
                  <adec:decorative xmlns:adec="http://schemas.microsoft.com/office/drawing/2017/decorative" val="1"/>
                </a:ext>
              </a:extLst>
            </p:cNvPr>
            <p:cNvSpPr/>
            <p:nvPr/>
          </p:nvSpPr>
          <p:spPr>
            <a:xfrm>
              <a:off x="4842205" y="5070348"/>
              <a:ext cx="173736" cy="173736"/>
            </a:xfrm>
            <a:prstGeom prst="ellipse">
              <a:avLst/>
            </a:prstGeom>
            <a:solidFill>
              <a:srgbClr val="5E6F65"/>
            </a:solidFill>
            <a:ln w="9525">
              <a:solidFill>
                <a:srgbClr val="8FA196"/>
              </a:solidFill>
            </a:ln>
          </p:spPr>
          <p:txBody>
            <a:bodyPr rtlCol="0" anchor="ctr"/>
            <a:lstStyle/>
            <a:p>
              <a:pPr algn="ctr"/>
            </a:p>
          </p:txBody>
        </p:sp>
        <p:sp>
          <p:nvSpPr>
            <p:cNvPr id="114" name="Mark">
              <a:extLst>
                <a:ext uri="{C183D7F6-B498-43B3-948B-1728B52AA6E4}">
                  <adec:decorative xmlns:adec="http://schemas.microsoft.com/office/drawing/2017/decorative" val="1"/>
                </a:ext>
              </a:extLst>
            </p:cNvPr>
            <p:cNvSpPr/>
            <p:nvPr/>
          </p:nvSpPr>
          <p:spPr>
            <a:xfrm>
              <a:off x="5085893"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5329580" y="5070348"/>
              <a:ext cx="173736" cy="173736"/>
            </a:xfrm>
            <a:prstGeom prst="ellipse">
              <a:avLst/>
            </a:prstGeom>
            <a:solidFill>
              <a:srgbClr val="5E6F65"/>
            </a:solidFill>
            <a:ln w="9525">
              <a:solidFill>
                <a:srgbClr val="8FA196"/>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5573268" y="5070348"/>
              <a:ext cx="173736" cy="173736"/>
            </a:xfrm>
            <a:prstGeom prst="ellipse">
              <a:avLst/>
            </a:prstGeom>
            <a:solidFill>
              <a:srgbClr val="5E6F65"/>
            </a:solidFill>
            <a:ln w="9525">
              <a:solidFill>
                <a:srgbClr val="8FA196"/>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5816956" y="5070348"/>
              <a:ext cx="173736" cy="173736"/>
            </a:xfrm>
            <a:prstGeom prst="ellipse">
              <a:avLst/>
            </a:prstGeom>
            <a:solidFill>
              <a:srgbClr val="5E6F65"/>
            </a:solidFill>
            <a:ln w="9525">
              <a:solidFill>
                <a:srgbClr val="8FA196"/>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6060643" y="5070348"/>
              <a:ext cx="173736" cy="173736"/>
            </a:xfrm>
            <a:prstGeom prst="ellipse">
              <a:avLst/>
            </a:prstGeom>
            <a:solidFill>
              <a:srgbClr val="5E6F65"/>
            </a:solidFill>
            <a:ln w="9525">
              <a:solidFill>
                <a:srgbClr val="8FA196"/>
              </a:solidFill>
            </a:ln>
          </p:spPr>
          <p:txBody>
            <a:bodyPr rtlCol="0" anchor="ctr"/>
            <a:lstStyle/>
            <a:p>
              <a:pPr algn="ctr"/>
            </a:p>
          </p:txBody>
        </p:sp>
        <p:sp>
          <p:nvSpPr>
            <p:cNvPr id="119" name="Mark">
              <a:extLst>
                <a:ext uri="{C183D7F6-B498-43B3-948B-1728B52AA6E4}">
                  <adec:decorative xmlns:adec="http://schemas.microsoft.com/office/drawing/2017/decorative" val="1"/>
                </a:ext>
              </a:extLst>
            </p:cNvPr>
            <p:cNvSpPr/>
            <p:nvPr/>
          </p:nvSpPr>
          <p:spPr>
            <a:xfrm>
              <a:off x="6304331" y="5070348"/>
              <a:ext cx="173736" cy="173736"/>
            </a:xfrm>
            <a:prstGeom prst="ellipse">
              <a:avLst/>
            </a:prstGeom>
            <a:solidFill>
              <a:srgbClr val="5E6F65"/>
            </a:solidFill>
            <a:ln w="9525">
              <a:solidFill>
                <a:srgbClr val="8FA196"/>
              </a:solidFill>
            </a:ln>
          </p:spPr>
          <p:txBody>
            <a:bodyPr rtlCol="0" anchor="ctr"/>
            <a:lstStyle/>
            <a:p>
              <a:pPr algn="ctr"/>
            </a:p>
          </p:txBody>
        </p:sp>
        <p:sp>
          <p:nvSpPr>
            <p:cNvPr id="120" name="Mark">
              <a:extLst>
                <a:ext uri="{C183D7F6-B498-43B3-948B-1728B52AA6E4}">
                  <adec:decorative xmlns:adec="http://schemas.microsoft.com/office/drawing/2017/decorative" val="1"/>
                </a:ext>
              </a:extLst>
            </p:cNvPr>
            <p:cNvSpPr/>
            <p:nvPr/>
          </p:nvSpPr>
          <p:spPr>
            <a:xfrm>
              <a:off x="6548018"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1" name="Mark">
              <a:extLst>
                <a:ext uri="{C183D7F6-B498-43B3-948B-1728B52AA6E4}">
                  <adec:decorative xmlns:adec="http://schemas.microsoft.com/office/drawing/2017/decorative" val="1"/>
                </a:ext>
              </a:extLst>
            </p:cNvPr>
            <p:cNvSpPr/>
            <p:nvPr/>
          </p:nvSpPr>
          <p:spPr>
            <a:xfrm>
              <a:off x="6791706" y="5070348"/>
              <a:ext cx="173736" cy="173736"/>
            </a:xfrm>
            <a:prstGeom prst="ellipse">
              <a:avLst/>
            </a:prstGeom>
            <a:solidFill>
              <a:srgbClr val="5E6F65"/>
            </a:solidFill>
            <a:ln w="9525">
              <a:solidFill>
                <a:srgbClr val="8FA196"/>
              </a:solidFill>
            </a:ln>
          </p:spPr>
          <p:txBody>
            <a:bodyPr rtlCol="0" anchor="ctr"/>
            <a:lstStyle/>
            <a:p>
              <a:pPr algn="ctr"/>
            </a:p>
          </p:txBody>
        </p:sp>
        <p:sp>
          <p:nvSpPr>
            <p:cNvPr id="122" name="Mark">
              <a:extLst>
                <a:ext uri="{C183D7F6-B498-43B3-948B-1728B52AA6E4}">
                  <adec:decorative xmlns:adec="http://schemas.microsoft.com/office/drawing/2017/decorative" val="1"/>
                </a:ext>
              </a:extLst>
            </p:cNvPr>
            <p:cNvSpPr/>
            <p:nvPr/>
          </p:nvSpPr>
          <p:spPr>
            <a:xfrm>
              <a:off x="703539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7279081"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7522769" y="5070348"/>
              <a:ext cx="173736" cy="173736"/>
            </a:xfrm>
            <a:prstGeom prst="ellipse">
              <a:avLst/>
            </a:prstGeom>
            <a:solidFill>
              <a:srgbClr val="5E6F65"/>
            </a:solidFill>
            <a:ln w="9525">
              <a:solidFill>
                <a:srgbClr val="8FA196"/>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7729880" y="5033772"/>
              <a:ext cx="246888" cy="246888"/>
            </a:xfrm>
            <a:prstGeom prst="diamond">
              <a:avLst/>
            </a:prstGeom>
            <a:solidFill>
              <a:srgbClr val="F2E3B3"/>
            </a:solidFill>
            <a:ln w="9525">
              <a:solidFill>
                <a:srgbClr val="FFFFFF"/>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8010144" y="5070348"/>
              <a:ext cx="173736" cy="173736"/>
            </a:xfrm>
            <a:prstGeom prst="ellipse">
              <a:avLst/>
            </a:prstGeom>
            <a:solidFill>
              <a:srgbClr val="5E6F65"/>
            </a:solidFill>
            <a:ln w="9525">
              <a:solidFill>
                <a:srgbClr val="8FA196"/>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8253832"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849751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8741207" y="5070348"/>
              <a:ext cx="173736" cy="173736"/>
            </a:xfrm>
            <a:prstGeom prst="ellipse">
              <a:avLst/>
            </a:prstGeom>
            <a:solidFill>
              <a:srgbClr val="5E6F65"/>
            </a:solidFill>
            <a:ln w="9525">
              <a:solidFill>
                <a:srgbClr val="8FA196"/>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8984894" y="5070348"/>
              <a:ext cx="173736" cy="173736"/>
            </a:xfrm>
            <a:prstGeom prst="ellipse">
              <a:avLst/>
            </a:prstGeom>
            <a:solidFill>
              <a:srgbClr val="5E6F65"/>
            </a:solidFill>
            <a:ln w="9525">
              <a:solidFill>
                <a:srgbClr val="8FA196"/>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9228582" y="5070348"/>
              <a:ext cx="173736" cy="173736"/>
            </a:xfrm>
            <a:prstGeom prst="ellipse">
              <a:avLst/>
            </a:prstGeom>
            <a:solidFill>
              <a:srgbClr val="5E6F65"/>
            </a:solidFill>
            <a:ln w="9525">
              <a:solidFill>
                <a:srgbClr val="8FA196"/>
              </a:solidFill>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9472270" y="5070348"/>
              <a:ext cx="173736" cy="173736"/>
            </a:xfrm>
            <a:prstGeom prst="ellipse">
              <a:avLst/>
            </a:prstGeom>
            <a:solidFill>
              <a:srgbClr val="5E6F65"/>
            </a:solidFill>
            <a:ln w="9525">
              <a:solidFill>
                <a:srgbClr val="8FA196"/>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9679381" y="5033772"/>
              <a:ext cx="246888" cy="246888"/>
            </a:xfrm>
            <a:prstGeom prst="diamond">
              <a:avLst/>
            </a:prstGeom>
            <a:solidFill>
              <a:srgbClr val="F2E3B3"/>
            </a:solidFill>
            <a:ln w="9525">
              <a:solidFill>
                <a:srgbClr val="FFFFFF"/>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9959645" y="5070348"/>
              <a:ext cx="173736" cy="173736"/>
            </a:xfrm>
            <a:prstGeom prst="ellipse">
              <a:avLst/>
            </a:prstGeom>
            <a:solidFill>
              <a:srgbClr val="5E6F65"/>
            </a:solidFill>
            <a:ln w="9525">
              <a:solidFill>
                <a:srgbClr val="8FA196"/>
              </a:solidFill>
            </a:ln>
          </p:spPr>
          <p:txBody>
            <a:bodyPr rtlCol="0" anchor="ctr"/>
            <a:lstStyle/>
            <a:p>
              <a:pPr algn="ctr"/>
            </a:p>
          </p:txBody>
        </p:sp>
        <p:sp>
          <p:nvSpPr>
            <p:cNvPr id="135" name="Mark">
              <a:extLst>
                <a:ext uri="{C183D7F6-B498-43B3-948B-1728B52AA6E4}">
                  <adec:decorative xmlns:adec="http://schemas.microsoft.com/office/drawing/2017/decorative" val="1"/>
                </a:ext>
              </a:extLst>
            </p:cNvPr>
            <p:cNvSpPr/>
            <p:nvPr/>
          </p:nvSpPr>
          <p:spPr>
            <a:xfrm>
              <a:off x="10203332"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36" name="Mark">
              <a:extLst>
                <a:ext uri="{C183D7F6-B498-43B3-948B-1728B52AA6E4}">
                  <adec:decorative xmlns:adec="http://schemas.microsoft.com/office/drawing/2017/decorative" val="1"/>
                </a:ext>
              </a:extLst>
            </p:cNvPr>
            <p:cNvSpPr/>
            <p:nvPr/>
          </p:nvSpPr>
          <p:spPr>
            <a:xfrm>
              <a:off x="10447020"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7" name="Mark">
              <a:extLst>
                <a:ext uri="{C183D7F6-B498-43B3-948B-1728B52AA6E4}">
                  <adec:decorative xmlns:adec="http://schemas.microsoft.com/office/drawing/2017/decorative" val="1"/>
                </a:ext>
              </a:extLst>
            </p:cNvPr>
            <p:cNvSpPr/>
            <p:nvPr/>
          </p:nvSpPr>
          <p:spPr>
            <a:xfrm>
              <a:off x="10690708" y="5070348"/>
              <a:ext cx="173736" cy="173736"/>
            </a:xfrm>
            <a:prstGeom prst="ellipse">
              <a:avLst/>
            </a:prstGeom>
            <a:solidFill>
              <a:srgbClr val="5E6F65"/>
            </a:solidFill>
            <a:ln w="9525">
              <a:solidFill>
                <a:srgbClr val="8FA196"/>
              </a:solidFill>
            </a:ln>
          </p:spPr>
          <p:txBody>
            <a:bodyPr rtlCol="0" anchor="ctr"/>
            <a:lstStyle/>
            <a:p>
              <a:pPr algn="ctr"/>
            </a:p>
          </p:txBody>
        </p:sp>
        <p:sp>
          <p:nvSpPr>
            <p:cNvPr id="138" name="Mark">
              <a:extLst>
                <a:ext uri="{C183D7F6-B498-43B3-948B-1728B52AA6E4}">
                  <adec:decorative xmlns:adec="http://schemas.microsoft.com/office/drawing/2017/decorative" val="1"/>
                </a:ext>
              </a:extLst>
            </p:cNvPr>
            <p:cNvSpPr/>
            <p:nvPr/>
          </p:nvSpPr>
          <p:spPr>
            <a:xfrm>
              <a:off x="10897819" y="5033772"/>
              <a:ext cx="246888" cy="246888"/>
            </a:xfrm>
            <a:prstGeom prst="diamond">
              <a:avLst/>
            </a:prstGeom>
            <a:solidFill>
              <a:srgbClr val="F2E3B3"/>
            </a:solidFill>
            <a:ln w="9525">
              <a:solidFill>
                <a:srgbClr val="FFFFFF"/>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11178083" y="5070348"/>
              <a:ext cx="173736" cy="173736"/>
            </a:xfrm>
            <a:prstGeom prst="ellipse">
              <a:avLst/>
            </a:prstGeom>
            <a:solidFill>
              <a:srgbClr val="5E6F65"/>
            </a:solidFill>
            <a:ln w="9525">
              <a:solidFill>
                <a:srgbClr val="8FA196"/>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699516" y="5317236"/>
              <a:ext cx="173736" cy="173736"/>
            </a:xfrm>
            <a:prstGeom prst="ellipse">
              <a:avLst/>
            </a:prstGeom>
            <a:solidFill>
              <a:srgbClr val="5E6F65"/>
            </a:solidFill>
            <a:ln w="9525">
              <a:solidFill>
                <a:srgbClr val="8FA196"/>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943204" y="5317236"/>
              <a:ext cx="173736" cy="173736"/>
            </a:xfrm>
            <a:prstGeom prst="ellipse">
              <a:avLst/>
            </a:prstGeom>
            <a:solidFill>
              <a:srgbClr val="5E6F65"/>
            </a:solidFill>
            <a:ln w="9525">
              <a:solidFill>
                <a:srgbClr val="8FA196"/>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1186891"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1430579" y="5317236"/>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1674266"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1917954"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2161642" y="5317236"/>
              <a:ext cx="173736" cy="173736"/>
            </a:xfrm>
            <a:prstGeom prst="ellipse">
              <a:avLst/>
            </a:prstGeom>
            <a:solidFill>
              <a:srgbClr val="5E6F65"/>
            </a:solidFill>
            <a:ln w="9525">
              <a:solidFill>
                <a:srgbClr val="8FA196"/>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240532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2612441" y="5280660"/>
              <a:ext cx="246888" cy="246888"/>
            </a:xfrm>
            <a:prstGeom prst="diamond">
              <a:avLst/>
            </a:prstGeom>
            <a:solidFill>
              <a:srgbClr val="F2E3B3"/>
            </a:solidFill>
            <a:ln w="9525">
              <a:solidFill>
                <a:srgbClr val="FFFFFF"/>
              </a:solidFill>
            </a:ln>
          </p:spPr>
          <p:txBody>
            <a:bodyPr rtlCol="0" anchor="ctr"/>
            <a:lstStyle/>
            <a:p>
              <a:pPr algn="ctr"/>
            </a:p>
          </p:txBody>
        </p:sp>
        <p:sp>
          <p:nvSpPr>
            <p:cNvPr id="149" name="Mark">
              <a:extLst>
                <a:ext uri="{C183D7F6-B498-43B3-948B-1728B52AA6E4}">
                  <adec:decorative xmlns:adec="http://schemas.microsoft.com/office/drawing/2017/decorative" val="1"/>
                </a:ext>
              </a:extLst>
            </p:cNvPr>
            <p:cNvSpPr/>
            <p:nvPr/>
          </p:nvSpPr>
          <p:spPr>
            <a:xfrm>
              <a:off x="2892704" y="5317236"/>
              <a:ext cx="173736" cy="173736"/>
            </a:xfrm>
            <a:prstGeom prst="ellipse">
              <a:avLst/>
            </a:prstGeom>
            <a:solidFill>
              <a:srgbClr val="5E6F65"/>
            </a:solidFill>
            <a:ln w="9525">
              <a:solidFill>
                <a:srgbClr val="8FA196"/>
              </a:solidFill>
            </a:ln>
          </p:spPr>
          <p:txBody>
            <a:bodyPr rtlCol="0" anchor="ctr"/>
            <a:lstStyle/>
            <a:p>
              <a:pPr algn="ctr"/>
            </a:p>
          </p:txBody>
        </p:sp>
        <p:sp>
          <p:nvSpPr>
            <p:cNvPr id="150" name="Mark">
              <a:extLst>
                <a:ext uri="{C183D7F6-B498-43B3-948B-1728B52AA6E4}">
                  <adec:decorative xmlns:adec="http://schemas.microsoft.com/office/drawing/2017/decorative" val="1"/>
                </a:ext>
              </a:extLst>
            </p:cNvPr>
            <p:cNvSpPr/>
            <p:nvPr/>
          </p:nvSpPr>
          <p:spPr>
            <a:xfrm>
              <a:off x="3136392" y="5317236"/>
              <a:ext cx="173736" cy="173736"/>
            </a:xfrm>
            <a:prstGeom prst="ellipse">
              <a:avLst/>
            </a:prstGeom>
            <a:solidFill>
              <a:srgbClr val="5E6F65"/>
            </a:solidFill>
            <a:ln w="9525">
              <a:solidFill>
                <a:srgbClr val="8FA196"/>
              </a:solidFill>
            </a:ln>
          </p:spPr>
          <p:txBody>
            <a:bodyPr rtlCol="0" anchor="ctr"/>
            <a:lstStyle/>
            <a:p>
              <a:pPr algn="ctr"/>
            </a:p>
          </p:txBody>
        </p:sp>
        <p:sp>
          <p:nvSpPr>
            <p:cNvPr id="151" name="Mark">
              <a:extLst>
                <a:ext uri="{C183D7F6-B498-43B3-948B-1728B52AA6E4}">
                  <adec:decorative xmlns:adec="http://schemas.microsoft.com/office/drawing/2017/decorative" val="1"/>
                </a:ext>
              </a:extLst>
            </p:cNvPr>
            <p:cNvSpPr/>
            <p:nvPr/>
          </p:nvSpPr>
          <p:spPr>
            <a:xfrm>
              <a:off x="3380080" y="5317236"/>
              <a:ext cx="173736" cy="173736"/>
            </a:xfrm>
            <a:prstGeom prst="ellipse">
              <a:avLst/>
            </a:prstGeom>
            <a:solidFill>
              <a:srgbClr val="5E6F65"/>
            </a:solidFill>
            <a:ln w="9525">
              <a:solidFill>
                <a:srgbClr val="8FA196"/>
              </a:solidFill>
            </a:ln>
          </p:spPr>
          <p:txBody>
            <a:bodyPr rtlCol="0" anchor="ctr"/>
            <a:lstStyle/>
            <a:p>
              <a:pPr algn="ctr"/>
            </a:p>
          </p:txBody>
        </p:sp>
        <p:sp>
          <p:nvSpPr>
            <p:cNvPr id="152" name="Mark">
              <a:extLst>
                <a:ext uri="{C183D7F6-B498-43B3-948B-1728B52AA6E4}">
                  <adec:decorative xmlns:adec="http://schemas.microsoft.com/office/drawing/2017/decorative" val="1"/>
                </a:ext>
              </a:extLst>
            </p:cNvPr>
            <p:cNvSpPr/>
            <p:nvPr/>
          </p:nvSpPr>
          <p:spPr>
            <a:xfrm>
              <a:off x="3623767" y="5317236"/>
              <a:ext cx="173736" cy="173736"/>
            </a:xfrm>
            <a:prstGeom prst="ellipse">
              <a:avLst/>
            </a:prstGeom>
            <a:solidFill>
              <a:srgbClr val="5E6F65"/>
            </a:solidFill>
            <a:ln w="9525">
              <a:solidFill>
                <a:srgbClr val="8FA196"/>
              </a:solidFill>
            </a:ln>
          </p:spPr>
          <p:txBody>
            <a:bodyPr rtlCol="0" anchor="ctr"/>
            <a:lstStyle/>
            <a:p>
              <a:pPr algn="ctr"/>
            </a:p>
          </p:txBody>
        </p:sp>
        <p:sp>
          <p:nvSpPr>
            <p:cNvPr id="153" name="Mark">
              <a:extLst>
                <a:ext uri="{C183D7F6-B498-43B3-948B-1728B52AA6E4}">
                  <adec:decorative xmlns:adec="http://schemas.microsoft.com/office/drawing/2017/decorative" val="1"/>
                </a:ext>
              </a:extLst>
            </p:cNvPr>
            <p:cNvSpPr/>
            <p:nvPr/>
          </p:nvSpPr>
          <p:spPr>
            <a:xfrm>
              <a:off x="386745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4111142" y="5317236"/>
              <a:ext cx="173736" cy="173736"/>
            </a:xfrm>
            <a:prstGeom prst="ellipse">
              <a:avLst/>
            </a:prstGeom>
            <a:solidFill>
              <a:srgbClr val="5E6F65"/>
            </a:solidFill>
            <a:ln w="9525">
              <a:solidFill>
                <a:srgbClr val="8FA196"/>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4354830" y="5317236"/>
              <a:ext cx="173736" cy="173736"/>
            </a:xfrm>
            <a:prstGeom prst="ellipse">
              <a:avLst/>
            </a:prstGeom>
            <a:solidFill>
              <a:srgbClr val="5E6F65"/>
            </a:solidFill>
            <a:ln w="9525">
              <a:solidFill>
                <a:srgbClr val="8FA196"/>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4598518" y="5317236"/>
              <a:ext cx="173736" cy="173736"/>
            </a:xfrm>
            <a:prstGeom prst="ellipse">
              <a:avLst/>
            </a:prstGeom>
            <a:solidFill>
              <a:srgbClr val="5E6F65"/>
            </a:solidFill>
            <a:ln w="9525">
              <a:solidFill>
                <a:srgbClr val="8FA196"/>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4842205" y="5317236"/>
              <a:ext cx="173736" cy="173736"/>
            </a:xfrm>
            <a:prstGeom prst="ellipse">
              <a:avLst/>
            </a:prstGeom>
            <a:solidFill>
              <a:srgbClr val="5E6F65"/>
            </a:solidFill>
            <a:ln w="9525">
              <a:solidFill>
                <a:srgbClr val="8FA196"/>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508589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5329580" y="5317236"/>
              <a:ext cx="173736" cy="173736"/>
            </a:xfrm>
            <a:prstGeom prst="ellipse">
              <a:avLst/>
            </a:prstGeom>
            <a:solidFill>
              <a:srgbClr val="5E6F65"/>
            </a:solidFill>
            <a:ln w="9525">
              <a:solidFill>
                <a:srgbClr val="8FA196"/>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5573268" y="5317236"/>
              <a:ext cx="173736" cy="173736"/>
            </a:xfrm>
            <a:prstGeom prst="ellipse">
              <a:avLst/>
            </a:prstGeom>
            <a:solidFill>
              <a:srgbClr val="5E6F65"/>
            </a:solidFill>
            <a:ln w="9525">
              <a:solidFill>
                <a:srgbClr val="8FA196"/>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5816956" y="5317236"/>
              <a:ext cx="173736" cy="173736"/>
            </a:xfrm>
            <a:prstGeom prst="ellipse">
              <a:avLst/>
            </a:prstGeom>
            <a:solidFill>
              <a:srgbClr val="5E6F65"/>
            </a:solidFill>
            <a:ln w="9525">
              <a:solidFill>
                <a:srgbClr val="8FA196"/>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6060643" y="5317236"/>
              <a:ext cx="173736" cy="173736"/>
            </a:xfrm>
            <a:prstGeom prst="ellipse">
              <a:avLst/>
            </a:prstGeom>
            <a:solidFill>
              <a:srgbClr val="5E6F65"/>
            </a:solidFill>
            <a:ln w="9525">
              <a:solidFill>
                <a:srgbClr val="8FA196"/>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6267755" y="5280660"/>
              <a:ext cx="246888" cy="246888"/>
            </a:xfrm>
            <a:prstGeom prst="diamond">
              <a:avLst/>
            </a:prstGeom>
            <a:solidFill>
              <a:srgbClr val="F2E3B3"/>
            </a:solidFill>
            <a:ln w="9525">
              <a:solidFill>
                <a:srgbClr val="FFFFFF"/>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6548018" y="5317236"/>
              <a:ext cx="173736" cy="173736"/>
            </a:xfrm>
            <a:prstGeom prst="ellipse">
              <a:avLst/>
            </a:prstGeom>
            <a:solidFill>
              <a:srgbClr val="5E6F65"/>
            </a:solidFill>
            <a:ln w="9525">
              <a:solidFill>
                <a:srgbClr val="8FA196"/>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6791706" y="5317236"/>
              <a:ext cx="173736" cy="173736"/>
            </a:xfrm>
            <a:prstGeom prst="ellipse">
              <a:avLst/>
            </a:prstGeom>
            <a:solidFill>
              <a:srgbClr val="5E6F65"/>
            </a:solidFill>
            <a:ln w="9525">
              <a:solidFill>
                <a:srgbClr val="8FA196"/>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7035394" y="5317236"/>
              <a:ext cx="173736" cy="173736"/>
            </a:xfrm>
            <a:prstGeom prst="ellipse">
              <a:avLst/>
            </a:prstGeom>
            <a:solidFill>
              <a:srgbClr val="5E6F65"/>
            </a:solidFill>
            <a:ln w="9525">
              <a:solidFill>
                <a:srgbClr val="8FA196"/>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7279081" y="5317236"/>
              <a:ext cx="173736" cy="173736"/>
            </a:xfrm>
            <a:prstGeom prst="ellipse">
              <a:avLst/>
            </a:prstGeom>
            <a:solidFill>
              <a:srgbClr val="5E6F65"/>
            </a:solidFill>
            <a:ln w="9525">
              <a:solidFill>
                <a:srgbClr val="8FA196"/>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752276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7766456" y="5317236"/>
              <a:ext cx="173736" cy="173736"/>
            </a:xfrm>
            <a:prstGeom prst="ellipse">
              <a:avLst/>
            </a:prstGeom>
            <a:solidFill>
              <a:srgbClr val="5E6F65"/>
            </a:solidFill>
            <a:ln w="9525">
              <a:solidFill>
                <a:srgbClr val="8FA196"/>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8010144" y="5317236"/>
              <a:ext cx="173736" cy="173736"/>
            </a:xfrm>
            <a:prstGeom prst="ellipse">
              <a:avLst/>
            </a:prstGeom>
            <a:solidFill>
              <a:srgbClr val="5E6F65"/>
            </a:solidFill>
            <a:ln w="9525">
              <a:solidFill>
                <a:srgbClr val="8FA196"/>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8253832" y="5317236"/>
              <a:ext cx="173736" cy="173736"/>
            </a:xfrm>
            <a:prstGeom prst="ellipse">
              <a:avLst/>
            </a:prstGeom>
            <a:solidFill>
              <a:srgbClr val="5E6F65"/>
            </a:solidFill>
            <a:ln w="9525">
              <a:solidFill>
                <a:srgbClr val="8FA196"/>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8497519" y="5317236"/>
              <a:ext cx="173736" cy="173736"/>
            </a:xfrm>
            <a:prstGeom prst="ellipse">
              <a:avLst/>
            </a:prstGeom>
            <a:solidFill>
              <a:srgbClr val="5E6F65"/>
            </a:solidFill>
            <a:ln w="9525">
              <a:solidFill>
                <a:srgbClr val="8FA196"/>
              </a:solidFill>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8741207"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8984894" y="5317236"/>
              <a:ext cx="173736" cy="173736"/>
            </a:xfrm>
            <a:prstGeom prst="ellipse">
              <a:avLst/>
            </a:prstGeom>
            <a:solidFill>
              <a:srgbClr val="5E6F65"/>
            </a:solidFill>
            <a:ln w="9525">
              <a:solidFill>
                <a:srgbClr val="8FA196"/>
              </a:solidFill>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9228582" y="5317236"/>
              <a:ext cx="173736" cy="173736"/>
            </a:xfrm>
            <a:prstGeom prst="ellipse">
              <a:avLst/>
            </a:prstGeom>
            <a:solidFill>
              <a:srgbClr val="5E6F65"/>
            </a:solidFill>
            <a:ln w="9525">
              <a:solidFill>
                <a:srgbClr val="8FA196"/>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9472270" y="5317236"/>
              <a:ext cx="173736" cy="173736"/>
            </a:xfrm>
            <a:prstGeom prst="ellipse">
              <a:avLst/>
            </a:prstGeom>
            <a:solidFill>
              <a:srgbClr val="5E6F65"/>
            </a:solidFill>
            <a:ln w="9525">
              <a:solidFill>
                <a:srgbClr val="8FA196"/>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9715957" y="5317236"/>
              <a:ext cx="173736" cy="173736"/>
            </a:xfrm>
            <a:prstGeom prst="ellipse">
              <a:avLst/>
            </a:prstGeom>
            <a:solidFill>
              <a:srgbClr val="5E6F65"/>
            </a:solidFill>
            <a:ln w="9525">
              <a:solidFill>
                <a:srgbClr val="8FA196"/>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995964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10203332"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10447020" y="5317236"/>
              <a:ext cx="173736" cy="173736"/>
            </a:xfrm>
            <a:prstGeom prst="ellipse">
              <a:avLst/>
            </a:prstGeom>
            <a:solidFill>
              <a:srgbClr val="5E6F65"/>
            </a:solidFill>
            <a:ln w="9525">
              <a:solidFill>
                <a:srgbClr val="8FA196"/>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10690708" y="5317236"/>
              <a:ext cx="173736" cy="173736"/>
            </a:xfrm>
            <a:prstGeom prst="ellipse">
              <a:avLst/>
            </a:prstGeom>
            <a:solidFill>
              <a:srgbClr val="5E6F65"/>
            </a:solidFill>
            <a:ln w="9525">
              <a:solidFill>
                <a:srgbClr val="8FA196"/>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10934395" y="5317236"/>
              <a:ext cx="173736" cy="173736"/>
            </a:xfrm>
            <a:prstGeom prst="ellipse">
              <a:avLst/>
            </a:prstGeom>
            <a:solidFill>
              <a:srgbClr val="5E6F65"/>
            </a:solidFill>
            <a:ln w="9525">
              <a:solidFill>
                <a:srgbClr val="8FA196"/>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1117808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grpSp>
      <p:sp>
        <p:nvSpPr>
          <p:cNvPr id="184" name="Mark">
            <a:extLst>
              <a:ext uri="{C183D7F6-B498-43B3-948B-1728B52AA6E4}">
                <adec:decorative xmlns:adec="http://schemas.microsoft.com/office/drawing/2017/decorative" val="1"/>
              </a:ext>
            </a:extLst>
          </p:cNvPr>
          <p:cNvSpPr/>
          <p:nvPr/>
        </p:nvSpPr>
        <p:spPr>
          <a:xfrm>
            <a:off x="740664" y="5779008"/>
            <a:ext cx="182880" cy="182880"/>
          </a:xfrm>
          <a:prstGeom prst="ellipse">
            <a:avLst/>
          </a:prstGeom>
          <a:solidFill>
            <a:srgbClr val="5E6F65"/>
          </a:solidFill>
          <a:ln w="9525">
            <a:solidFill>
              <a:srgbClr val="8FA196"/>
            </a:solidFill>
          </a:ln>
        </p:spPr>
        <p:txBody>
          <a:bodyPr rtlCol="0" anchor="ctr"/>
          <a:lstStyle/>
          <a:p>
            <a:pPr algn="ctr"/>
          </a:p>
        </p:txBody>
      </p:sp>
      <p:sp>
        <p:nvSpPr>
          <p:cNvPr id="185" name="Legend"/>
          <p:cNvSpPr txBox="1"/>
          <p:nvPr/>
        </p:nvSpPr>
        <p:spPr>
          <a:xfrm>
            <a:off x="1024128"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No error (affirmed)</a:t>
            </a:r>
          </a:p>
        </p:txBody>
      </p:sp>
      <p:sp>
        <p:nvSpPr>
          <p:cNvPr id="186" name="Mark">
            <a:extLst>
              <a:ext uri="{C183D7F6-B498-43B3-948B-1728B52AA6E4}">
                <adec:decorative xmlns:adec="http://schemas.microsoft.com/office/drawing/2017/decorative" val="1"/>
              </a:ext>
            </a:extLst>
          </p:cNvPr>
          <p:cNvSpPr/>
          <p:nvPr/>
        </p:nvSpPr>
        <p:spPr>
          <a:xfrm>
            <a:off x="3314700" y="5779008"/>
            <a:ext cx="182880" cy="182880"/>
          </a:xfrm>
          <a:prstGeom prst="ellipse">
            <a:avLst/>
          </a:prstGeom>
          <a:solidFill>
            <a:srgbClr val="27352F"/>
          </a:solidFill>
          <a:ln w="12700">
            <a:solidFill>
              <a:srgbClr val="BDC8C0"/>
            </a:solidFill>
            <a:prstDash val="dash"/>
          </a:ln>
        </p:spPr>
        <p:txBody>
          <a:bodyPr rtlCol="0" anchor="ctr"/>
          <a:lstStyle/>
          <a:p>
            <a:pPr algn="ctr"/>
          </a:p>
        </p:txBody>
      </p:sp>
      <p:sp>
        <p:nvSpPr>
          <p:cNvPr id="187" name="Legend"/>
          <p:cNvSpPr txBox="1"/>
          <p:nvPr/>
        </p:nvSpPr>
        <p:spPr>
          <a:xfrm>
            <a:off x="3598164"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Raised, not reached</a:t>
            </a:r>
          </a:p>
        </p:txBody>
      </p:sp>
      <p:sp>
        <p:nvSpPr>
          <p:cNvPr id="188" name="Mark">
            <a:extLst>
              <a:ext uri="{C183D7F6-B498-43B3-948B-1728B52AA6E4}">
                <adec:decorative xmlns:adec="http://schemas.microsoft.com/office/drawing/2017/decorative" val="1"/>
              </a:ext>
            </a:extLst>
          </p:cNvPr>
          <p:cNvSpPr/>
          <p:nvPr/>
        </p:nvSpPr>
        <p:spPr>
          <a:xfrm>
            <a:off x="5888736" y="5779008"/>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9" name="Legend"/>
          <p:cNvSpPr txBox="1"/>
          <p:nvPr/>
        </p:nvSpPr>
        <p:spPr>
          <a:xfrm>
            <a:off x="6172200" y="5742432"/>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Error, harmless</a:t>
            </a:r>
          </a:p>
        </p:txBody>
      </p:sp>
      <p:sp>
        <p:nvSpPr>
          <p:cNvPr id="190" name="Mark">
            <a:extLst>
              <a:ext uri="{C183D7F6-B498-43B3-948B-1728B52AA6E4}">
                <adec:decorative xmlns:adec="http://schemas.microsoft.com/office/drawing/2017/decorative" val="1"/>
              </a:ext>
            </a:extLst>
          </p:cNvPr>
          <p:cNvSpPr/>
          <p:nvPr/>
        </p:nvSpPr>
        <p:spPr>
          <a:xfrm>
            <a:off x="8051292" y="5751576"/>
            <a:ext cx="237744" cy="237744"/>
          </a:xfrm>
          <a:prstGeom prst="diamond">
            <a:avLst/>
          </a:prstGeom>
          <a:solidFill>
            <a:srgbClr val="F2E3B3"/>
          </a:solidFill>
          <a:ln w="9525">
            <a:solidFill>
              <a:srgbClr val="FFFFFF"/>
            </a:solidFill>
          </a:ln>
        </p:spPr>
        <p:txBody>
          <a:bodyPr rtlCol="0" anchor="ctr"/>
          <a:lstStyle/>
          <a:p>
            <a:pPr algn="ctr"/>
          </a:p>
        </p:txBody>
      </p:sp>
      <p:sp>
        <p:nvSpPr>
          <p:cNvPr id="191" name="Legend"/>
          <p:cNvSpPr txBox="1"/>
          <p:nvPr/>
        </p:nvSpPr>
        <p:spPr>
          <a:xfrm>
            <a:off x="8362188" y="5742432"/>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Reversed</a:t>
            </a:r>
          </a:p>
        </p:txBody>
      </p:sp>
      <p:sp>
        <p:nvSpPr>
          <p:cNvPr id="192" name="Personal project line"/>
          <p:cNvSpPr txBox="1"/>
          <p:nvPr/>
        </p:nvSpPr>
        <p:spPr>
          <a:xfrm>
            <a:off x="731520" y="6144768"/>
            <a:ext cx="10698480" cy="594360"/>
          </a:xfrm>
          <a:prstGeom prst="rect">
            <a:avLst/>
          </a:prstGeom>
          <a:noFill/>
        </p:spPr>
        <p:txBody>
          <a:bodyPr wrap="square" lIns="0" rIns="0" tIns="0" bIns="0" anchor="t">
            <a:noAutofit/>
          </a:bodyPr>
          <a:lstStyle/>
          <a:p>
            <a:pPr algn="l">
              <a:lnSpc>
                <a:spcPct val="110000"/>
              </a:lnSpc>
              <a:spcAft>
                <a:spcPts val="0"/>
              </a:spcAft>
            </a:pPr>
            <a:r>
              <a:rPr sz="1400" b="0" i="0" lang="en-US">
                <a:solidFill>
                  <a:srgbClr val="BDC8C0"/>
                </a:solidFill>
                <a:latin typeface="Calibri"/>
              </a:rPr>
              <a:t>Leveraging AI in Enriching Judicial Education. Exploratory Project by Danielle M. Teagarden. Not legal advice, and not an official statement of any court or organization.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Four families hold 61% of opinions and 1 of 8 reversals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2 / 9</a:t>
            </a:r>
          </a:p>
        </p:txBody>
      </p:sp>
      <p:sp>
        <p:nvSpPr>
          <p:cNvPr id="6" name="Mark">
            <a:extLst>
              <a:ext uri="{C183D7F6-B498-43B3-948B-1728B52AA6E4}">
                <adec:decorative xmlns:adec="http://schemas.microsoft.com/office/drawing/2017/decorative" val="1"/>
              </a:ext>
            </a:extLst>
          </p:cNvPr>
          <p:cNvSpPr/>
          <p:nvPr/>
        </p:nvSpPr>
        <p:spPr>
          <a:xfrm>
            <a:off x="740664" y="1700784"/>
            <a:ext cx="182880" cy="182880"/>
          </a:xfrm>
          <a:prstGeom prst="ellipse">
            <a:avLst/>
          </a:prstGeom>
          <a:solidFill>
            <a:srgbClr val="C5CCC0"/>
          </a:solidFill>
          <a:ln w="9525">
            <a:solidFill>
              <a:srgbClr val="6B776E"/>
            </a:solidFill>
          </a:ln>
        </p:spPr>
        <p:txBody>
          <a:bodyPr rtlCol="0" anchor="ctr"/>
          <a:lstStyle/>
          <a:p>
            <a:pPr algn="ctr"/>
          </a:p>
        </p:txBody>
      </p:sp>
      <p:sp>
        <p:nvSpPr>
          <p:cNvPr id="7" name="Legend"/>
          <p:cNvSpPr txBox="1"/>
          <p:nvPr/>
        </p:nvSpPr>
        <p:spPr>
          <a:xfrm>
            <a:off x="1024128"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No error (affirmed)</a:t>
            </a:r>
          </a:p>
        </p:txBody>
      </p:sp>
      <p:sp>
        <p:nvSpPr>
          <p:cNvPr id="8" name="Mark">
            <a:extLst>
              <a:ext uri="{C183D7F6-B498-43B3-948B-1728B52AA6E4}">
                <adec:decorative xmlns:adec="http://schemas.microsoft.com/office/drawing/2017/decorative" val="1"/>
              </a:ext>
            </a:extLst>
          </p:cNvPr>
          <p:cNvSpPr/>
          <p:nvPr/>
        </p:nvSpPr>
        <p:spPr>
          <a:xfrm>
            <a:off x="3314700" y="1700784"/>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9" name="Legend"/>
          <p:cNvSpPr txBox="1"/>
          <p:nvPr/>
        </p:nvSpPr>
        <p:spPr>
          <a:xfrm>
            <a:off x="3598164"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Raised, not reached</a:t>
            </a:r>
          </a:p>
        </p:txBody>
      </p:sp>
      <p:sp>
        <p:nvSpPr>
          <p:cNvPr id="10" name="Mark">
            <a:extLst>
              <a:ext uri="{C183D7F6-B498-43B3-948B-1728B52AA6E4}">
                <adec:decorative xmlns:adec="http://schemas.microsoft.com/office/drawing/2017/decorative" val="1"/>
              </a:ext>
            </a:extLst>
          </p:cNvPr>
          <p:cNvSpPr/>
          <p:nvPr/>
        </p:nvSpPr>
        <p:spPr>
          <a:xfrm>
            <a:off x="5888736" y="1700784"/>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1" name="Legend"/>
          <p:cNvSpPr txBox="1"/>
          <p:nvPr/>
        </p:nvSpPr>
        <p:spPr>
          <a:xfrm>
            <a:off x="6172200" y="1664208"/>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Error, harmless</a:t>
            </a:r>
          </a:p>
        </p:txBody>
      </p:sp>
      <p:sp>
        <p:nvSpPr>
          <p:cNvPr id="12" name="Mark">
            <a:extLst>
              <a:ext uri="{C183D7F6-B498-43B3-948B-1728B52AA6E4}">
                <adec:decorative xmlns:adec="http://schemas.microsoft.com/office/drawing/2017/decorative" val="1"/>
              </a:ext>
            </a:extLst>
          </p:cNvPr>
          <p:cNvSpPr/>
          <p:nvPr/>
        </p:nvSpPr>
        <p:spPr>
          <a:xfrm>
            <a:off x="8051292" y="1673352"/>
            <a:ext cx="237744" cy="237744"/>
          </a:xfrm>
          <a:prstGeom prst="diamond">
            <a:avLst/>
          </a:prstGeom>
          <a:solidFill>
            <a:srgbClr val="7A3F24"/>
          </a:solidFill>
          <a:ln w="9525">
            <a:solidFill>
              <a:srgbClr val="7A3F24"/>
            </a:solidFill>
          </a:ln>
        </p:spPr>
        <p:txBody>
          <a:bodyPr rtlCol="0" anchor="ctr"/>
          <a:lstStyle/>
          <a:p>
            <a:pPr algn="ctr"/>
          </a:p>
        </p:txBody>
      </p:sp>
      <p:sp>
        <p:nvSpPr>
          <p:cNvPr id="13" name="Legend"/>
          <p:cNvSpPr txBox="1"/>
          <p:nvPr/>
        </p:nvSpPr>
        <p:spPr>
          <a:xfrm>
            <a:off x="8362188" y="1664208"/>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Reversed</a:t>
            </a:r>
          </a:p>
        </p:txBody>
      </p:sp>
      <p:sp>
        <p:nvSpPr>
          <p:cNvPr id="14" name="Column heading"/>
          <p:cNvSpPr txBox="1"/>
          <p:nvPr/>
        </p:nvSpPr>
        <p:spPr>
          <a:xfrm>
            <a:off x="9966960" y="1664208"/>
            <a:ext cx="777240" cy="256032"/>
          </a:xfrm>
          <a:prstGeom prst="rect">
            <a:avLst/>
          </a:prstGeom>
          <a:noFill/>
        </p:spPr>
        <p:txBody>
          <a:bodyPr wrap="square" lIns="0" rIns="0" tIns="0" bIns="0" anchor="ctr">
            <a:noAutofit/>
          </a:bodyPr>
          <a:lstStyle/>
          <a:p>
            <a:pPr algn="r">
              <a:lnSpc>
                <a:spcPct val="110000"/>
              </a:lnSpc>
              <a:spcAft>
                <a:spcPts val="0"/>
              </a:spcAft>
            </a:pPr>
            <a:r>
              <a:rPr sz="1300" b="0" i="0" lang="en-US">
                <a:solidFill>
                  <a:srgbClr val="575A4F"/>
                </a:solidFill>
                <a:latin typeface="Calibri"/>
              </a:rPr>
              <a:t>opinions</a:t>
            </a:r>
          </a:p>
        </p:txBody>
      </p:sp>
      <p:sp>
        <p:nvSpPr>
          <p:cNvPr id="15" name="Column heading"/>
          <p:cNvSpPr txBox="1"/>
          <p:nvPr/>
        </p:nvSpPr>
        <p:spPr>
          <a:xfrm>
            <a:off x="10789920" y="1664208"/>
            <a:ext cx="685800" cy="256032"/>
          </a:xfrm>
          <a:prstGeom prst="rect">
            <a:avLst/>
          </a:prstGeom>
          <a:noFill/>
        </p:spPr>
        <p:txBody>
          <a:bodyPr wrap="square" lIns="0" rIns="0" tIns="0" bIns="0" anchor="ctr">
            <a:noAutofit/>
          </a:bodyPr>
          <a:lstStyle/>
          <a:p>
            <a:pPr algn="r">
              <a:lnSpc>
                <a:spcPct val="110000"/>
              </a:lnSpc>
              <a:spcAft>
                <a:spcPts val="0"/>
              </a:spcAft>
            </a:pPr>
            <a:r>
              <a:rPr sz="1300" b="1" i="0" lang="en-US">
                <a:solidFill>
                  <a:srgbClr val="7A3F24"/>
                </a:solidFill>
                <a:latin typeface="Calibri"/>
              </a:rPr>
              <a:t>reversed</a:t>
            </a:r>
          </a:p>
        </p:txBody>
      </p:sp>
      <p:grpSp>
        <p:nvGrpSpPr>
          <p:cNvPr id="16" name="Atlas of 176 opinions by rule family" descr="One mark per opinion, grouped into 16 rule families in the order of the Indiana Rules of Evidence, then other doctrines. Preservation &amp; foundation (103 · 106 · 1002): 5 opinions, 2 no error, 2 raised, not reached, 1 error, harmless; Judicial notice (201): 1 opinions, 1 reversed; Relevance &amp; balancing (401–403): 24 opinions, 10 no error, 2 raised, not reached, 12 error, harmless; Character &amp; other acts (404): 36 opinions, 27 no error, 8 error, harmless, 1 reversed; Compromise offers (408): 2 opinions, 1 no error, 1 reversed; Rape shield (412): 5 opinions, 4 no error, 1 reversed; Witnesses &amp; impeachment (601–613): 5 opinions, 4 no error, 1 raised, not reached; Lay &amp; expert opinion (701–705): 13 opinions, 9 no error, 1 raised, not reached, 3 error, harmless; Vouching (704(b)): 11 opinions, 9 no error, 1 error, harmless, 1 reversed; Hearsay (801–805): 31 opinions, 19 no error, 3 raised, not reached, 9 error, harmless; Impeaching a hearsay declarant (806): 1 opinions, 1 reversed; Authentication (901–902): 17 opinions, 16 no error, 1 error, harmless; Confrontation Clause (Confrontation): 6 opinions, 2 no error, 3 error, harmless, 1 reversed; Protected Person Statute (Protected persons): 2 opinions, 1 no error, 1 raised, not reached; Suppression &amp; exclusionary rule (Suppression): 9 opinions, 8 no error, 1 error, harmless; Other doctrines (Other): 8 opinions, 5 no error, 2 error, harmless, 1 reversed."/>
          <p:cNvGrpSpPr/>
          <p:nvPr/>
        </p:nvGrpSpPr>
        <p:grpSpPr>
          <a:xfrm>
            <a:off x="731520" y="2090318"/>
            <a:ext cx="10744200" cy="4005072"/>
            <a:chOff x="731520" y="2090318"/>
            <a:chExt cx="10744200" cy="4005072"/>
          </a:xfrm>
        </p:grpSpPr>
        <p:cxnSp>
          <p:nvCxnSpPr>
            <p:cNvPr id="17" name="Rule">
              <a:extLst>
                <a:ext uri="{C183D7F6-B498-43B3-948B-1728B52AA6E4}">
                  <adec:decorative xmlns:adec="http://schemas.microsoft.com/office/drawing/2017/decorative" val="1"/>
                </a:ext>
              </a:extLst>
            </p:cNvPr>
            <p:cNvCxnSpPr/>
            <p:nvPr/>
          </p:nvCxnSpPr>
          <p:spPr>
            <a:xfrm>
              <a:off x="731520" y="2351837"/>
              <a:ext cx="10744200" cy="0"/>
            </a:xfrm>
            <a:prstGeom prst="line">
              <a:avLst/>
            </a:prstGeom>
            <a:ln w="6350">
              <a:solidFill>
                <a:srgbClr val="D7D1C1"/>
              </a:solidFill>
              <a:prstDash val="dash"/>
            </a:ln>
          </p:spPr>
        </p:cxnSp>
        <p:sp>
          <p:nvSpPr>
            <p:cNvPr id="18" name="Label">
              <a:extLst>
                <a:ext uri="{C183D7F6-B498-43B3-948B-1728B52AA6E4}">
                  <adec:decorative xmlns:adec="http://schemas.microsoft.com/office/drawing/2017/decorative" val="1"/>
                </a:ext>
              </a:extLst>
            </p:cNvPr>
            <p:cNvSpPr txBox="1"/>
            <p:nvPr/>
          </p:nvSpPr>
          <p:spPr>
            <a:xfrm>
              <a:off x="731520" y="2090318"/>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103 · 106 · 1002</a:t>
              </a:r>
            </a:p>
          </p:txBody>
        </p:sp>
        <p:sp>
          <p:nvSpPr>
            <p:cNvPr id="19" name="Mark">
              <a:extLst>
                <a:ext uri="{C183D7F6-B498-43B3-948B-1728B52AA6E4}">
                  <adec:decorative xmlns:adec="http://schemas.microsoft.com/office/drawing/2017/decorative" val="1"/>
                </a:ext>
              </a:extLst>
            </p:cNvPr>
            <p:cNvSpPr/>
            <p:nvPr/>
          </p:nvSpPr>
          <p:spPr>
            <a:xfrm>
              <a:off x="2672334" y="2156612"/>
              <a:ext cx="141732" cy="141732"/>
            </a:xfrm>
            <a:prstGeom prst="ellipse">
              <a:avLst/>
            </a:prstGeom>
            <a:solidFill>
              <a:srgbClr val="C5CCC0"/>
            </a:solidFill>
            <a:ln w="9525">
              <a:solidFill>
                <a:srgbClr val="6B776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2868930" y="2156612"/>
              <a:ext cx="141732" cy="141732"/>
            </a:xfrm>
            <a:prstGeom prst="ellipse">
              <a:avLst/>
            </a:prstGeom>
            <a:solidFill>
              <a:srgbClr val="C5CCC0"/>
            </a:solidFill>
            <a:ln w="9525">
              <a:solidFill>
                <a:srgbClr val="6B776E"/>
              </a:solidFill>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065526"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3262122"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3458718" y="2156612"/>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 name="Label">
              <a:extLst>
                <a:ext uri="{C183D7F6-B498-43B3-948B-1728B52AA6E4}">
                  <adec:decorative xmlns:adec="http://schemas.microsoft.com/office/drawing/2017/decorative" val="1"/>
                </a:ext>
              </a:extLst>
            </p:cNvPr>
            <p:cNvSpPr txBox="1"/>
            <p:nvPr/>
          </p:nvSpPr>
          <p:spPr>
            <a:xfrm>
              <a:off x="9966960" y="2090318"/>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25" name="Rule">
              <a:extLst>
                <a:ext uri="{C183D7F6-B498-43B3-948B-1728B52AA6E4}">
                  <adec:decorative xmlns:adec="http://schemas.microsoft.com/office/drawing/2017/decorative" val="1"/>
                </a:ext>
              </a:extLst>
            </p:cNvPr>
            <p:cNvCxnSpPr/>
            <p:nvPr/>
          </p:nvCxnSpPr>
          <p:spPr>
            <a:xfrm>
              <a:off x="731520" y="2600554"/>
              <a:ext cx="10744200" cy="0"/>
            </a:xfrm>
            <a:prstGeom prst="line">
              <a:avLst/>
            </a:prstGeom>
            <a:ln w="6350">
              <a:solidFill>
                <a:srgbClr val="D7D1C1"/>
              </a:solidFill>
              <a:prstDash val="dash"/>
            </a:ln>
          </p:spPr>
        </p:cxnSp>
        <p:sp>
          <p:nvSpPr>
            <p:cNvPr id="26" name="Label">
              <a:extLst>
                <a:ext uri="{C183D7F6-B498-43B3-948B-1728B52AA6E4}">
                  <adec:decorative xmlns:adec="http://schemas.microsoft.com/office/drawing/2017/decorative" val="1"/>
                </a:ext>
              </a:extLst>
            </p:cNvPr>
            <p:cNvSpPr txBox="1"/>
            <p:nvPr/>
          </p:nvSpPr>
          <p:spPr>
            <a:xfrm>
              <a:off x="731520" y="2339035"/>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201</a:t>
              </a:r>
            </a:p>
          </p:txBody>
        </p:sp>
        <p:sp>
          <p:nvSpPr>
            <p:cNvPr id="27" name="Mark">
              <a:extLst>
                <a:ext uri="{C183D7F6-B498-43B3-948B-1728B52AA6E4}">
                  <adec:decorative xmlns:adec="http://schemas.microsoft.com/office/drawing/2017/decorative" val="1"/>
                </a:ext>
              </a:extLst>
            </p:cNvPr>
            <p:cNvSpPr/>
            <p:nvPr/>
          </p:nvSpPr>
          <p:spPr>
            <a:xfrm>
              <a:off x="2644902" y="2377897"/>
              <a:ext cx="196596" cy="196596"/>
            </a:xfrm>
            <a:prstGeom prst="diamond">
              <a:avLst/>
            </a:prstGeom>
            <a:solidFill>
              <a:srgbClr val="7A3F24"/>
            </a:solidFill>
            <a:ln w="9525">
              <a:solidFill>
                <a:srgbClr val="7A3F24"/>
              </a:solidFill>
            </a:ln>
          </p:spPr>
          <p:txBody>
            <a:bodyPr rtlCol="0" anchor="ctr"/>
            <a:lstStyle/>
            <a:p>
              <a:pPr algn="ctr"/>
            </a:p>
          </p:txBody>
        </p:sp>
        <p:sp>
          <p:nvSpPr>
            <p:cNvPr id="28" name="Label">
              <a:extLst>
                <a:ext uri="{C183D7F6-B498-43B3-948B-1728B52AA6E4}">
                  <adec:decorative xmlns:adec="http://schemas.microsoft.com/office/drawing/2017/decorative" val="1"/>
                </a:ext>
              </a:extLst>
            </p:cNvPr>
            <p:cNvSpPr txBox="1"/>
            <p:nvPr/>
          </p:nvSpPr>
          <p:spPr>
            <a:xfrm>
              <a:off x="9966960" y="2339035"/>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29" name="Label">
              <a:extLst>
                <a:ext uri="{C183D7F6-B498-43B3-948B-1728B52AA6E4}">
                  <adec:decorative xmlns:adec="http://schemas.microsoft.com/office/drawing/2017/decorative" val="1"/>
                </a:ext>
              </a:extLst>
            </p:cNvPr>
            <p:cNvSpPr txBox="1"/>
            <p:nvPr/>
          </p:nvSpPr>
          <p:spPr>
            <a:xfrm>
              <a:off x="10789920" y="2339035"/>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30" name="Rule">
              <a:extLst>
                <a:ext uri="{C183D7F6-B498-43B3-948B-1728B52AA6E4}">
                  <adec:decorative xmlns:adec="http://schemas.microsoft.com/office/drawing/2017/decorative" val="1"/>
                </a:ext>
              </a:extLst>
            </p:cNvPr>
            <p:cNvCxnSpPr/>
            <p:nvPr/>
          </p:nvCxnSpPr>
          <p:spPr>
            <a:xfrm>
              <a:off x="731520" y="2849270"/>
              <a:ext cx="10744200" cy="0"/>
            </a:xfrm>
            <a:prstGeom prst="line">
              <a:avLst/>
            </a:prstGeom>
            <a:ln w="6350">
              <a:solidFill>
                <a:srgbClr val="D7D1C1"/>
              </a:solidFill>
              <a:prstDash val="dash"/>
            </a:ln>
          </p:spPr>
        </p:cxnSp>
        <p:sp>
          <p:nvSpPr>
            <p:cNvPr id="31" name="Label">
              <a:extLst>
                <a:ext uri="{C183D7F6-B498-43B3-948B-1728B52AA6E4}">
                  <adec:decorative xmlns:adec="http://schemas.microsoft.com/office/drawing/2017/decorative" val="1"/>
                </a:ext>
              </a:extLst>
            </p:cNvPr>
            <p:cNvSpPr txBox="1"/>
            <p:nvPr/>
          </p:nvSpPr>
          <p:spPr>
            <a:xfrm>
              <a:off x="731520" y="258775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401–403</a:t>
              </a:r>
            </a:p>
          </p:txBody>
        </p:sp>
        <p:sp>
          <p:nvSpPr>
            <p:cNvPr id="32" name="Mark">
              <a:extLst>
                <a:ext uri="{C183D7F6-B498-43B3-948B-1728B52AA6E4}">
                  <adec:decorative xmlns:adec="http://schemas.microsoft.com/office/drawing/2017/decorative" val="1"/>
                </a:ext>
              </a:extLst>
            </p:cNvPr>
            <p:cNvSpPr/>
            <p:nvPr/>
          </p:nvSpPr>
          <p:spPr>
            <a:xfrm>
              <a:off x="2672334" y="2654046"/>
              <a:ext cx="141732" cy="141732"/>
            </a:xfrm>
            <a:prstGeom prst="ellipse">
              <a:avLst/>
            </a:prstGeom>
            <a:solidFill>
              <a:srgbClr val="C5CCC0"/>
            </a:solidFill>
            <a:ln w="9525">
              <a:solidFill>
                <a:srgbClr val="6B776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2868930" y="2654046"/>
              <a:ext cx="141732" cy="141732"/>
            </a:xfrm>
            <a:prstGeom prst="ellipse">
              <a:avLst/>
            </a:prstGeom>
            <a:solidFill>
              <a:srgbClr val="C5CCC0"/>
            </a:solidFill>
            <a:ln w="9525">
              <a:solidFill>
                <a:srgbClr val="6B776E"/>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3065526" y="2654046"/>
              <a:ext cx="141732" cy="141732"/>
            </a:xfrm>
            <a:prstGeom prst="ellipse">
              <a:avLst/>
            </a:prstGeom>
            <a:solidFill>
              <a:srgbClr val="C5CCC0"/>
            </a:solidFill>
            <a:ln w="9525">
              <a:solidFill>
                <a:srgbClr val="6B776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3262122" y="2654046"/>
              <a:ext cx="141732" cy="141732"/>
            </a:xfrm>
            <a:prstGeom prst="ellipse">
              <a:avLst/>
            </a:prstGeom>
            <a:solidFill>
              <a:srgbClr val="C5CCC0"/>
            </a:solidFill>
            <a:ln w="9525">
              <a:solidFill>
                <a:srgbClr val="6B776E"/>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3458718" y="2654046"/>
              <a:ext cx="141732" cy="141732"/>
            </a:xfrm>
            <a:prstGeom prst="ellipse">
              <a:avLst/>
            </a:prstGeom>
            <a:solidFill>
              <a:srgbClr val="C5CCC0"/>
            </a:solidFill>
            <a:ln w="9525">
              <a:solidFill>
                <a:srgbClr val="6B776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3655314" y="2654046"/>
              <a:ext cx="141732" cy="141732"/>
            </a:xfrm>
            <a:prstGeom prst="ellipse">
              <a:avLst/>
            </a:prstGeom>
            <a:solidFill>
              <a:srgbClr val="C5CCC0"/>
            </a:solidFill>
            <a:ln w="9525">
              <a:solidFill>
                <a:srgbClr val="6B776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3851910" y="2654046"/>
              <a:ext cx="141732" cy="141732"/>
            </a:xfrm>
            <a:prstGeom prst="ellipse">
              <a:avLst/>
            </a:prstGeom>
            <a:solidFill>
              <a:srgbClr val="C5CCC0"/>
            </a:solidFill>
            <a:ln w="9525">
              <a:solidFill>
                <a:srgbClr val="6B776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4048506" y="2654046"/>
              <a:ext cx="141732" cy="141732"/>
            </a:xfrm>
            <a:prstGeom prst="ellipse">
              <a:avLst/>
            </a:prstGeom>
            <a:solidFill>
              <a:srgbClr val="C5CCC0"/>
            </a:solidFill>
            <a:ln w="9525">
              <a:solidFill>
                <a:srgbClr val="6B776E"/>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4245102" y="2654046"/>
              <a:ext cx="141732" cy="141732"/>
            </a:xfrm>
            <a:prstGeom prst="ellipse">
              <a:avLst/>
            </a:prstGeom>
            <a:solidFill>
              <a:srgbClr val="C5CCC0"/>
            </a:solidFill>
            <a:ln w="9525">
              <a:solidFill>
                <a:srgbClr val="6B776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4441698" y="2654046"/>
              <a:ext cx="141732" cy="141732"/>
            </a:xfrm>
            <a:prstGeom prst="ellipse">
              <a:avLst/>
            </a:prstGeom>
            <a:solidFill>
              <a:srgbClr val="C5CCC0"/>
            </a:solidFill>
            <a:ln w="9525">
              <a:solidFill>
                <a:srgbClr val="6B776E"/>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4638294"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4834890"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503148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522808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542467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562127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581787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601446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621106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640765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60425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680085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699744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719404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6" name="Label">
              <a:extLst>
                <a:ext uri="{C183D7F6-B498-43B3-948B-1728B52AA6E4}">
                  <adec:decorative xmlns:adec="http://schemas.microsoft.com/office/drawing/2017/decorative" val="1"/>
                </a:ext>
              </a:extLst>
            </p:cNvPr>
            <p:cNvSpPr txBox="1"/>
            <p:nvPr/>
          </p:nvSpPr>
          <p:spPr>
            <a:xfrm>
              <a:off x="9966960" y="258775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24</a:t>
              </a:r>
            </a:p>
          </p:txBody>
        </p:sp>
        <p:cxnSp>
          <p:nvCxnSpPr>
            <p:cNvPr id="57" name="Rule">
              <a:extLst>
                <a:ext uri="{C183D7F6-B498-43B3-948B-1728B52AA6E4}">
                  <adec:decorative xmlns:adec="http://schemas.microsoft.com/office/drawing/2017/decorative" val="1"/>
                </a:ext>
              </a:extLst>
            </p:cNvPr>
            <p:cNvCxnSpPr/>
            <p:nvPr/>
          </p:nvCxnSpPr>
          <p:spPr>
            <a:xfrm>
              <a:off x="731520" y="3097987"/>
              <a:ext cx="10744200" cy="0"/>
            </a:xfrm>
            <a:prstGeom prst="line">
              <a:avLst/>
            </a:prstGeom>
            <a:ln w="6350">
              <a:solidFill>
                <a:srgbClr val="D7D1C1"/>
              </a:solidFill>
              <a:prstDash val="dash"/>
            </a:ln>
          </p:spPr>
        </p:cxnSp>
        <p:sp>
          <p:nvSpPr>
            <p:cNvPr id="58" name="Label">
              <a:extLst>
                <a:ext uri="{C183D7F6-B498-43B3-948B-1728B52AA6E4}">
                  <adec:decorative xmlns:adec="http://schemas.microsoft.com/office/drawing/2017/decorative" val="1"/>
                </a:ext>
              </a:extLst>
            </p:cNvPr>
            <p:cNvSpPr txBox="1"/>
            <p:nvPr/>
          </p:nvSpPr>
          <p:spPr>
            <a:xfrm>
              <a:off x="731520" y="283646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404</a:t>
              </a:r>
            </a:p>
          </p:txBody>
        </p:sp>
        <p:sp>
          <p:nvSpPr>
            <p:cNvPr id="59" name="Mark">
              <a:extLst>
                <a:ext uri="{C183D7F6-B498-43B3-948B-1728B52AA6E4}">
                  <adec:decorative xmlns:adec="http://schemas.microsoft.com/office/drawing/2017/decorative" val="1"/>
                </a:ext>
              </a:extLst>
            </p:cNvPr>
            <p:cNvSpPr/>
            <p:nvPr/>
          </p:nvSpPr>
          <p:spPr>
            <a:xfrm>
              <a:off x="2672334" y="2902763"/>
              <a:ext cx="141732" cy="141732"/>
            </a:xfrm>
            <a:prstGeom prst="ellipse">
              <a:avLst/>
            </a:prstGeom>
            <a:solidFill>
              <a:srgbClr val="C5CCC0"/>
            </a:solidFill>
            <a:ln w="9525">
              <a:solidFill>
                <a:srgbClr val="6B776E"/>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868930" y="2902763"/>
              <a:ext cx="141732" cy="141732"/>
            </a:xfrm>
            <a:prstGeom prst="ellipse">
              <a:avLst/>
            </a:prstGeom>
            <a:solidFill>
              <a:srgbClr val="C5CCC0"/>
            </a:solidFill>
            <a:ln w="9525">
              <a:solidFill>
                <a:srgbClr val="6B776E"/>
              </a:solidFill>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3065526" y="2902763"/>
              <a:ext cx="141732" cy="141732"/>
            </a:xfrm>
            <a:prstGeom prst="ellipse">
              <a:avLst/>
            </a:prstGeom>
            <a:solidFill>
              <a:srgbClr val="C5CCC0"/>
            </a:solidFill>
            <a:ln w="9525">
              <a:solidFill>
                <a:srgbClr val="6B776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262122" y="2902763"/>
              <a:ext cx="141732" cy="141732"/>
            </a:xfrm>
            <a:prstGeom prst="ellipse">
              <a:avLst/>
            </a:prstGeom>
            <a:solidFill>
              <a:srgbClr val="C5CCC0"/>
            </a:solidFill>
            <a:ln w="9525">
              <a:solidFill>
                <a:srgbClr val="6B776E"/>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458718" y="2902763"/>
              <a:ext cx="141732" cy="141732"/>
            </a:xfrm>
            <a:prstGeom prst="ellipse">
              <a:avLst/>
            </a:prstGeom>
            <a:solidFill>
              <a:srgbClr val="C5CCC0"/>
            </a:solidFill>
            <a:ln w="9525">
              <a:solidFill>
                <a:srgbClr val="6B776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55314" y="2902763"/>
              <a:ext cx="141732" cy="141732"/>
            </a:xfrm>
            <a:prstGeom prst="ellipse">
              <a:avLst/>
            </a:prstGeom>
            <a:solidFill>
              <a:srgbClr val="C5CCC0"/>
            </a:solidFill>
            <a:ln w="9525">
              <a:solidFill>
                <a:srgbClr val="6B776E"/>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51910" y="2902763"/>
              <a:ext cx="141732" cy="141732"/>
            </a:xfrm>
            <a:prstGeom prst="ellipse">
              <a:avLst/>
            </a:prstGeom>
            <a:solidFill>
              <a:srgbClr val="C5CCC0"/>
            </a:solidFill>
            <a:ln w="9525">
              <a:solidFill>
                <a:srgbClr val="6B776E"/>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048506" y="2902763"/>
              <a:ext cx="141732" cy="141732"/>
            </a:xfrm>
            <a:prstGeom prst="ellipse">
              <a:avLst/>
            </a:prstGeom>
            <a:solidFill>
              <a:srgbClr val="C5CCC0"/>
            </a:solidFill>
            <a:ln w="9525">
              <a:solidFill>
                <a:srgbClr val="6B776E"/>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245102" y="2902763"/>
              <a:ext cx="141732" cy="141732"/>
            </a:xfrm>
            <a:prstGeom prst="ellipse">
              <a:avLst/>
            </a:prstGeom>
            <a:solidFill>
              <a:srgbClr val="C5CCC0"/>
            </a:solidFill>
            <a:ln w="9525">
              <a:solidFill>
                <a:srgbClr val="6B776E"/>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441698" y="2902763"/>
              <a:ext cx="141732" cy="141732"/>
            </a:xfrm>
            <a:prstGeom prst="ellipse">
              <a:avLst/>
            </a:prstGeom>
            <a:solidFill>
              <a:srgbClr val="C5CCC0"/>
            </a:solidFill>
            <a:ln w="9525">
              <a:solidFill>
                <a:srgbClr val="6B776E"/>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638294" y="2902763"/>
              <a:ext cx="141732" cy="141732"/>
            </a:xfrm>
            <a:prstGeom prst="ellipse">
              <a:avLst/>
            </a:prstGeom>
            <a:solidFill>
              <a:srgbClr val="C5CCC0"/>
            </a:solidFill>
            <a:ln w="9525">
              <a:solidFill>
                <a:srgbClr val="6B776E"/>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4834890" y="2902763"/>
              <a:ext cx="141732" cy="141732"/>
            </a:xfrm>
            <a:prstGeom prst="ellipse">
              <a:avLst/>
            </a:prstGeom>
            <a:solidFill>
              <a:srgbClr val="C5CCC0"/>
            </a:solidFill>
            <a:ln w="9525">
              <a:solidFill>
                <a:srgbClr val="6B776E"/>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031486" y="2902763"/>
              <a:ext cx="141732" cy="141732"/>
            </a:xfrm>
            <a:prstGeom prst="ellipse">
              <a:avLst/>
            </a:prstGeom>
            <a:solidFill>
              <a:srgbClr val="C5CCC0"/>
            </a:solidFill>
            <a:ln w="9525">
              <a:solidFill>
                <a:srgbClr val="6B776E"/>
              </a:solidFill>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228082" y="2902763"/>
              <a:ext cx="141732" cy="141732"/>
            </a:xfrm>
            <a:prstGeom prst="ellipse">
              <a:avLst/>
            </a:prstGeom>
            <a:solidFill>
              <a:srgbClr val="C5CCC0"/>
            </a:solidFill>
            <a:ln w="9525">
              <a:solidFill>
                <a:srgbClr val="6B776E"/>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424678" y="2902763"/>
              <a:ext cx="141732" cy="141732"/>
            </a:xfrm>
            <a:prstGeom prst="ellipse">
              <a:avLst/>
            </a:prstGeom>
            <a:solidFill>
              <a:srgbClr val="C5CCC0"/>
            </a:solidFill>
            <a:ln w="9525">
              <a:solidFill>
                <a:srgbClr val="6B776E"/>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5621274" y="2902763"/>
              <a:ext cx="141732" cy="141732"/>
            </a:xfrm>
            <a:prstGeom prst="ellipse">
              <a:avLst/>
            </a:prstGeom>
            <a:solidFill>
              <a:srgbClr val="C5CCC0"/>
            </a:solidFill>
            <a:ln w="9525">
              <a:solidFill>
                <a:srgbClr val="6B776E"/>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5817870" y="2902763"/>
              <a:ext cx="141732" cy="141732"/>
            </a:xfrm>
            <a:prstGeom prst="ellipse">
              <a:avLst/>
            </a:prstGeom>
            <a:solidFill>
              <a:srgbClr val="C5CCC0"/>
            </a:solidFill>
            <a:ln w="9525">
              <a:solidFill>
                <a:srgbClr val="6B776E"/>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014466" y="2902763"/>
              <a:ext cx="141732" cy="141732"/>
            </a:xfrm>
            <a:prstGeom prst="ellipse">
              <a:avLst/>
            </a:prstGeom>
            <a:solidFill>
              <a:srgbClr val="C5CCC0"/>
            </a:solidFill>
            <a:ln w="9525">
              <a:solidFill>
                <a:srgbClr val="6B776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211062" y="2902763"/>
              <a:ext cx="141732" cy="141732"/>
            </a:xfrm>
            <a:prstGeom prst="ellipse">
              <a:avLst/>
            </a:prstGeom>
            <a:solidFill>
              <a:srgbClr val="C5CCC0"/>
            </a:solidFill>
            <a:ln w="9525">
              <a:solidFill>
                <a:srgbClr val="6B776E"/>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6407658" y="2902763"/>
              <a:ext cx="141732" cy="141732"/>
            </a:xfrm>
            <a:prstGeom prst="ellipse">
              <a:avLst/>
            </a:prstGeom>
            <a:solidFill>
              <a:srgbClr val="C5CCC0"/>
            </a:solidFill>
            <a:ln w="9525">
              <a:solidFill>
                <a:srgbClr val="6B776E"/>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6604254" y="2902763"/>
              <a:ext cx="141732" cy="141732"/>
            </a:xfrm>
            <a:prstGeom prst="ellipse">
              <a:avLst/>
            </a:prstGeom>
            <a:solidFill>
              <a:srgbClr val="C5CCC0"/>
            </a:solidFill>
            <a:ln w="9525">
              <a:solidFill>
                <a:srgbClr val="6B776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6800850" y="2902763"/>
              <a:ext cx="141732" cy="141732"/>
            </a:xfrm>
            <a:prstGeom prst="ellipse">
              <a:avLst/>
            </a:prstGeom>
            <a:solidFill>
              <a:srgbClr val="C5CCC0"/>
            </a:solidFill>
            <a:ln w="9525">
              <a:solidFill>
                <a:srgbClr val="6B776E"/>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6997446" y="2902763"/>
              <a:ext cx="141732" cy="141732"/>
            </a:xfrm>
            <a:prstGeom prst="ellipse">
              <a:avLst/>
            </a:prstGeom>
            <a:solidFill>
              <a:srgbClr val="C5CCC0"/>
            </a:solidFill>
            <a:ln w="9525">
              <a:solidFill>
                <a:srgbClr val="6B776E"/>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7194042" y="2902763"/>
              <a:ext cx="141732" cy="141732"/>
            </a:xfrm>
            <a:prstGeom prst="ellipse">
              <a:avLst/>
            </a:prstGeom>
            <a:solidFill>
              <a:srgbClr val="C5CCC0"/>
            </a:solidFill>
            <a:ln w="9525">
              <a:solidFill>
                <a:srgbClr val="6B776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7390638" y="2902763"/>
              <a:ext cx="141732" cy="141732"/>
            </a:xfrm>
            <a:prstGeom prst="ellipse">
              <a:avLst/>
            </a:prstGeom>
            <a:solidFill>
              <a:srgbClr val="C5CCC0"/>
            </a:solidFill>
            <a:ln w="9525">
              <a:solidFill>
                <a:srgbClr val="6B776E"/>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7587234" y="2902763"/>
              <a:ext cx="141732" cy="141732"/>
            </a:xfrm>
            <a:prstGeom prst="ellipse">
              <a:avLst/>
            </a:prstGeom>
            <a:solidFill>
              <a:srgbClr val="C5CCC0"/>
            </a:solidFill>
            <a:ln w="9525">
              <a:solidFill>
                <a:srgbClr val="6B776E"/>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7783830" y="2902763"/>
              <a:ext cx="141732" cy="141732"/>
            </a:xfrm>
            <a:prstGeom prst="ellipse">
              <a:avLst/>
            </a:prstGeom>
            <a:solidFill>
              <a:srgbClr val="C5CCC0"/>
            </a:solidFill>
            <a:ln w="9525">
              <a:solidFill>
                <a:srgbClr val="6B776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798042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817702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837361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8570214"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8766810"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896340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916000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935659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9525762" y="2875331"/>
              <a:ext cx="196596" cy="196596"/>
            </a:xfrm>
            <a:prstGeom prst="diamond">
              <a:avLst/>
            </a:prstGeom>
            <a:solidFill>
              <a:srgbClr val="7A3F24"/>
            </a:solidFill>
            <a:ln w="9525">
              <a:solidFill>
                <a:srgbClr val="7A3F24"/>
              </a:solidFill>
            </a:ln>
          </p:spPr>
          <p:txBody>
            <a:bodyPr rtlCol="0" anchor="ctr"/>
            <a:lstStyle/>
            <a:p>
              <a:pPr algn="ctr"/>
            </a:p>
          </p:txBody>
        </p:sp>
        <p:sp>
          <p:nvSpPr>
            <p:cNvPr id="95" name="Label">
              <a:extLst>
                <a:ext uri="{C183D7F6-B498-43B3-948B-1728B52AA6E4}">
                  <adec:decorative xmlns:adec="http://schemas.microsoft.com/office/drawing/2017/decorative" val="1"/>
                </a:ext>
              </a:extLst>
            </p:cNvPr>
            <p:cNvSpPr txBox="1"/>
            <p:nvPr/>
          </p:nvSpPr>
          <p:spPr>
            <a:xfrm>
              <a:off x="9966960" y="283646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36</a:t>
              </a:r>
            </a:p>
          </p:txBody>
        </p:sp>
        <p:sp>
          <p:nvSpPr>
            <p:cNvPr id="96" name="Label">
              <a:extLst>
                <a:ext uri="{C183D7F6-B498-43B3-948B-1728B52AA6E4}">
                  <adec:decorative xmlns:adec="http://schemas.microsoft.com/office/drawing/2017/decorative" val="1"/>
                </a:ext>
              </a:extLst>
            </p:cNvPr>
            <p:cNvSpPr txBox="1"/>
            <p:nvPr/>
          </p:nvSpPr>
          <p:spPr>
            <a:xfrm>
              <a:off x="10789920" y="2836469"/>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97" name="Rule">
              <a:extLst>
                <a:ext uri="{C183D7F6-B498-43B3-948B-1728B52AA6E4}">
                  <adec:decorative xmlns:adec="http://schemas.microsoft.com/office/drawing/2017/decorative" val="1"/>
                </a:ext>
              </a:extLst>
            </p:cNvPr>
            <p:cNvCxnSpPr/>
            <p:nvPr/>
          </p:nvCxnSpPr>
          <p:spPr>
            <a:xfrm>
              <a:off x="731520" y="3346704"/>
              <a:ext cx="10744200" cy="0"/>
            </a:xfrm>
            <a:prstGeom prst="line">
              <a:avLst/>
            </a:prstGeom>
            <a:ln w="6350">
              <a:solidFill>
                <a:srgbClr val="D7D1C1"/>
              </a:solidFill>
              <a:prstDash val="dash"/>
            </a:ln>
          </p:spPr>
        </p:cxnSp>
        <p:sp>
          <p:nvSpPr>
            <p:cNvPr id="98" name="Label">
              <a:extLst>
                <a:ext uri="{C183D7F6-B498-43B3-948B-1728B52AA6E4}">
                  <adec:decorative xmlns:adec="http://schemas.microsoft.com/office/drawing/2017/decorative" val="1"/>
                </a:ext>
              </a:extLst>
            </p:cNvPr>
            <p:cNvSpPr txBox="1"/>
            <p:nvPr/>
          </p:nvSpPr>
          <p:spPr>
            <a:xfrm>
              <a:off x="731520" y="30851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408</a:t>
              </a:r>
            </a:p>
          </p:txBody>
        </p:sp>
        <p:sp>
          <p:nvSpPr>
            <p:cNvPr id="99" name="Mark">
              <a:extLst>
                <a:ext uri="{C183D7F6-B498-43B3-948B-1728B52AA6E4}">
                  <adec:decorative xmlns:adec="http://schemas.microsoft.com/office/drawing/2017/decorative" val="1"/>
                </a:ext>
              </a:extLst>
            </p:cNvPr>
            <p:cNvSpPr/>
            <p:nvPr/>
          </p:nvSpPr>
          <p:spPr>
            <a:xfrm>
              <a:off x="2672334" y="3151480"/>
              <a:ext cx="141732" cy="141732"/>
            </a:xfrm>
            <a:prstGeom prst="ellipse">
              <a:avLst/>
            </a:prstGeom>
            <a:solidFill>
              <a:srgbClr val="C5CCC0"/>
            </a:solidFill>
            <a:ln w="9525">
              <a:solidFill>
                <a:srgbClr val="6B776E"/>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2841498" y="3124048"/>
              <a:ext cx="196596" cy="196596"/>
            </a:xfrm>
            <a:prstGeom prst="diamond">
              <a:avLst/>
            </a:prstGeom>
            <a:solidFill>
              <a:srgbClr val="7A3F24"/>
            </a:solidFill>
            <a:ln w="9525">
              <a:solidFill>
                <a:srgbClr val="7A3F24"/>
              </a:solidFill>
            </a:ln>
          </p:spPr>
          <p:txBody>
            <a:bodyPr rtlCol="0" anchor="ctr"/>
            <a:lstStyle/>
            <a:p>
              <a:pPr algn="ctr"/>
            </a:p>
          </p:txBody>
        </p:sp>
        <p:sp>
          <p:nvSpPr>
            <p:cNvPr id="101" name="Label">
              <a:extLst>
                <a:ext uri="{C183D7F6-B498-43B3-948B-1728B52AA6E4}">
                  <adec:decorative xmlns:adec="http://schemas.microsoft.com/office/drawing/2017/decorative" val="1"/>
                </a:ext>
              </a:extLst>
            </p:cNvPr>
            <p:cNvSpPr txBox="1"/>
            <p:nvPr/>
          </p:nvSpPr>
          <p:spPr>
            <a:xfrm>
              <a:off x="9966960" y="30851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sp>
          <p:nvSpPr>
            <p:cNvPr id="102" name="Label">
              <a:extLst>
                <a:ext uri="{C183D7F6-B498-43B3-948B-1728B52AA6E4}">
                  <adec:decorative xmlns:adec="http://schemas.microsoft.com/office/drawing/2017/decorative" val="1"/>
                </a:ext>
              </a:extLst>
            </p:cNvPr>
            <p:cNvSpPr txBox="1"/>
            <p:nvPr/>
          </p:nvSpPr>
          <p:spPr>
            <a:xfrm>
              <a:off x="10789920" y="30851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03" name="Rule">
              <a:extLst>
                <a:ext uri="{C183D7F6-B498-43B3-948B-1728B52AA6E4}">
                  <adec:decorative xmlns:adec="http://schemas.microsoft.com/office/drawing/2017/decorative" val="1"/>
                </a:ext>
              </a:extLst>
            </p:cNvPr>
            <p:cNvCxnSpPr/>
            <p:nvPr/>
          </p:nvCxnSpPr>
          <p:spPr>
            <a:xfrm>
              <a:off x="731520" y="3595421"/>
              <a:ext cx="10744200" cy="0"/>
            </a:xfrm>
            <a:prstGeom prst="line">
              <a:avLst/>
            </a:prstGeom>
            <a:ln w="6350">
              <a:solidFill>
                <a:srgbClr val="D7D1C1"/>
              </a:solidFill>
              <a:prstDash val="dash"/>
            </a:ln>
          </p:spPr>
        </p:cxnSp>
        <p:sp>
          <p:nvSpPr>
            <p:cNvPr id="104" name="Label">
              <a:extLst>
                <a:ext uri="{C183D7F6-B498-43B3-948B-1728B52AA6E4}">
                  <adec:decorative xmlns:adec="http://schemas.microsoft.com/office/drawing/2017/decorative" val="1"/>
                </a:ext>
              </a:extLst>
            </p:cNvPr>
            <p:cNvSpPr txBox="1"/>
            <p:nvPr/>
          </p:nvSpPr>
          <p:spPr>
            <a:xfrm>
              <a:off x="731520" y="333390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412</a:t>
              </a:r>
            </a:p>
          </p:txBody>
        </p:sp>
        <p:sp>
          <p:nvSpPr>
            <p:cNvPr id="105" name="Mark">
              <a:extLst>
                <a:ext uri="{C183D7F6-B498-43B3-948B-1728B52AA6E4}">
                  <adec:decorative xmlns:adec="http://schemas.microsoft.com/office/drawing/2017/decorative" val="1"/>
                </a:ext>
              </a:extLst>
            </p:cNvPr>
            <p:cNvSpPr/>
            <p:nvPr/>
          </p:nvSpPr>
          <p:spPr>
            <a:xfrm>
              <a:off x="2672334" y="3400196"/>
              <a:ext cx="141732" cy="141732"/>
            </a:xfrm>
            <a:prstGeom prst="ellipse">
              <a:avLst/>
            </a:prstGeom>
            <a:solidFill>
              <a:srgbClr val="C5CCC0"/>
            </a:solidFill>
            <a:ln w="9525">
              <a:solidFill>
                <a:srgbClr val="6B776E"/>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2868930" y="3400196"/>
              <a:ext cx="141732" cy="141732"/>
            </a:xfrm>
            <a:prstGeom prst="ellipse">
              <a:avLst/>
            </a:prstGeom>
            <a:solidFill>
              <a:srgbClr val="C5CCC0"/>
            </a:solidFill>
            <a:ln w="9525">
              <a:solidFill>
                <a:srgbClr val="6B776E"/>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065526" y="3400196"/>
              <a:ext cx="141732" cy="141732"/>
            </a:xfrm>
            <a:prstGeom prst="ellipse">
              <a:avLst/>
            </a:prstGeom>
            <a:solidFill>
              <a:srgbClr val="C5CCC0"/>
            </a:solidFill>
            <a:ln w="9525">
              <a:solidFill>
                <a:srgbClr val="6B776E"/>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262122" y="3400196"/>
              <a:ext cx="141732" cy="141732"/>
            </a:xfrm>
            <a:prstGeom prst="ellipse">
              <a:avLst/>
            </a:prstGeom>
            <a:solidFill>
              <a:srgbClr val="C5CCC0"/>
            </a:solidFill>
            <a:ln w="9525">
              <a:solidFill>
                <a:srgbClr val="6B776E"/>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431286" y="3372764"/>
              <a:ext cx="196596" cy="196596"/>
            </a:xfrm>
            <a:prstGeom prst="diamond">
              <a:avLst/>
            </a:prstGeom>
            <a:solidFill>
              <a:srgbClr val="7A3F24"/>
            </a:solidFill>
            <a:ln w="9525">
              <a:solidFill>
                <a:srgbClr val="7A3F24"/>
              </a:solidFill>
            </a:ln>
          </p:spPr>
          <p:txBody>
            <a:bodyPr rtlCol="0" anchor="ctr"/>
            <a:lstStyle/>
            <a:p>
              <a:pPr algn="ctr"/>
            </a:p>
          </p:txBody>
        </p:sp>
        <p:sp>
          <p:nvSpPr>
            <p:cNvPr id="110" name="Label">
              <a:extLst>
                <a:ext uri="{C183D7F6-B498-43B3-948B-1728B52AA6E4}">
                  <adec:decorative xmlns:adec="http://schemas.microsoft.com/office/drawing/2017/decorative" val="1"/>
                </a:ext>
              </a:extLst>
            </p:cNvPr>
            <p:cNvSpPr txBox="1"/>
            <p:nvPr/>
          </p:nvSpPr>
          <p:spPr>
            <a:xfrm>
              <a:off x="9966960" y="333390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sp>
          <p:nvSpPr>
            <p:cNvPr id="111" name="Label">
              <a:extLst>
                <a:ext uri="{C183D7F6-B498-43B3-948B-1728B52AA6E4}">
                  <adec:decorative xmlns:adec="http://schemas.microsoft.com/office/drawing/2017/decorative" val="1"/>
                </a:ext>
              </a:extLst>
            </p:cNvPr>
            <p:cNvSpPr txBox="1"/>
            <p:nvPr/>
          </p:nvSpPr>
          <p:spPr>
            <a:xfrm>
              <a:off x="10789920" y="3333902"/>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12" name="Rule">
              <a:extLst>
                <a:ext uri="{C183D7F6-B498-43B3-948B-1728B52AA6E4}">
                  <adec:decorative xmlns:adec="http://schemas.microsoft.com/office/drawing/2017/decorative" val="1"/>
                </a:ext>
              </a:extLst>
            </p:cNvPr>
            <p:cNvCxnSpPr/>
            <p:nvPr/>
          </p:nvCxnSpPr>
          <p:spPr>
            <a:xfrm>
              <a:off x="731520" y="3844138"/>
              <a:ext cx="10744200" cy="0"/>
            </a:xfrm>
            <a:prstGeom prst="line">
              <a:avLst/>
            </a:prstGeom>
            <a:ln w="6350">
              <a:solidFill>
                <a:srgbClr val="D7D1C1"/>
              </a:solidFill>
              <a:prstDash val="dash"/>
            </a:ln>
          </p:spPr>
        </p:cxnSp>
        <p:sp>
          <p:nvSpPr>
            <p:cNvPr id="113" name="Label">
              <a:extLst>
                <a:ext uri="{C183D7F6-B498-43B3-948B-1728B52AA6E4}">
                  <adec:decorative xmlns:adec="http://schemas.microsoft.com/office/drawing/2017/decorative" val="1"/>
                </a:ext>
              </a:extLst>
            </p:cNvPr>
            <p:cNvSpPr txBox="1"/>
            <p:nvPr/>
          </p:nvSpPr>
          <p:spPr>
            <a:xfrm>
              <a:off x="731520" y="358261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601–613</a:t>
              </a:r>
            </a:p>
          </p:txBody>
        </p:sp>
        <p:sp>
          <p:nvSpPr>
            <p:cNvPr id="114" name="Mark">
              <a:extLst>
                <a:ext uri="{C183D7F6-B498-43B3-948B-1728B52AA6E4}">
                  <adec:decorative xmlns:adec="http://schemas.microsoft.com/office/drawing/2017/decorative" val="1"/>
                </a:ext>
              </a:extLst>
            </p:cNvPr>
            <p:cNvSpPr/>
            <p:nvPr/>
          </p:nvSpPr>
          <p:spPr>
            <a:xfrm>
              <a:off x="2672334" y="3648913"/>
              <a:ext cx="141732" cy="141732"/>
            </a:xfrm>
            <a:prstGeom prst="ellipse">
              <a:avLst/>
            </a:prstGeom>
            <a:solidFill>
              <a:srgbClr val="C5CCC0"/>
            </a:solidFill>
            <a:ln w="9525">
              <a:solidFill>
                <a:srgbClr val="6B776E"/>
              </a:solidFill>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2868930" y="3648913"/>
              <a:ext cx="141732" cy="141732"/>
            </a:xfrm>
            <a:prstGeom prst="ellipse">
              <a:avLst/>
            </a:prstGeom>
            <a:solidFill>
              <a:srgbClr val="C5CCC0"/>
            </a:solidFill>
            <a:ln w="9525">
              <a:solidFill>
                <a:srgbClr val="6B776E"/>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3065526" y="3648913"/>
              <a:ext cx="141732" cy="141732"/>
            </a:xfrm>
            <a:prstGeom prst="ellipse">
              <a:avLst/>
            </a:prstGeom>
            <a:solidFill>
              <a:srgbClr val="C5CCC0"/>
            </a:solidFill>
            <a:ln w="9525">
              <a:solidFill>
                <a:srgbClr val="6B776E"/>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3262122" y="3648913"/>
              <a:ext cx="141732" cy="141732"/>
            </a:xfrm>
            <a:prstGeom prst="ellipse">
              <a:avLst/>
            </a:prstGeom>
            <a:solidFill>
              <a:srgbClr val="C5CCC0"/>
            </a:solidFill>
            <a:ln w="9525">
              <a:solidFill>
                <a:srgbClr val="6B776E"/>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3458718" y="3648913"/>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19" name="Label">
              <a:extLst>
                <a:ext uri="{C183D7F6-B498-43B3-948B-1728B52AA6E4}">
                  <adec:decorative xmlns:adec="http://schemas.microsoft.com/office/drawing/2017/decorative" val="1"/>
                </a:ext>
              </a:extLst>
            </p:cNvPr>
            <p:cNvSpPr txBox="1"/>
            <p:nvPr/>
          </p:nvSpPr>
          <p:spPr>
            <a:xfrm>
              <a:off x="9966960" y="358261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120" name="Rule">
              <a:extLst>
                <a:ext uri="{C183D7F6-B498-43B3-948B-1728B52AA6E4}">
                  <adec:decorative xmlns:adec="http://schemas.microsoft.com/office/drawing/2017/decorative" val="1"/>
                </a:ext>
              </a:extLst>
            </p:cNvPr>
            <p:cNvCxnSpPr/>
            <p:nvPr/>
          </p:nvCxnSpPr>
          <p:spPr>
            <a:xfrm>
              <a:off x="731520" y="4092854"/>
              <a:ext cx="10744200" cy="0"/>
            </a:xfrm>
            <a:prstGeom prst="line">
              <a:avLst/>
            </a:prstGeom>
            <a:ln w="6350">
              <a:solidFill>
                <a:srgbClr val="D7D1C1"/>
              </a:solidFill>
              <a:prstDash val="dash"/>
            </a:ln>
          </p:spPr>
        </p:cxnSp>
        <p:sp>
          <p:nvSpPr>
            <p:cNvPr id="121" name="Label">
              <a:extLst>
                <a:ext uri="{C183D7F6-B498-43B3-948B-1728B52AA6E4}">
                  <adec:decorative xmlns:adec="http://schemas.microsoft.com/office/drawing/2017/decorative" val="1"/>
                </a:ext>
              </a:extLst>
            </p:cNvPr>
            <p:cNvSpPr txBox="1"/>
            <p:nvPr/>
          </p:nvSpPr>
          <p:spPr>
            <a:xfrm>
              <a:off x="731520" y="383133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701–705</a:t>
              </a:r>
            </a:p>
          </p:txBody>
        </p:sp>
        <p:sp>
          <p:nvSpPr>
            <p:cNvPr id="122" name="Mark">
              <a:extLst>
                <a:ext uri="{C183D7F6-B498-43B3-948B-1728B52AA6E4}">
                  <adec:decorative xmlns:adec="http://schemas.microsoft.com/office/drawing/2017/decorative" val="1"/>
                </a:ext>
              </a:extLst>
            </p:cNvPr>
            <p:cNvSpPr/>
            <p:nvPr/>
          </p:nvSpPr>
          <p:spPr>
            <a:xfrm>
              <a:off x="2672334" y="3897630"/>
              <a:ext cx="141732" cy="141732"/>
            </a:xfrm>
            <a:prstGeom prst="ellipse">
              <a:avLst/>
            </a:prstGeom>
            <a:solidFill>
              <a:srgbClr val="C5CCC0"/>
            </a:solidFill>
            <a:ln w="9525">
              <a:solidFill>
                <a:srgbClr val="6B776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2868930" y="3897630"/>
              <a:ext cx="141732" cy="141732"/>
            </a:xfrm>
            <a:prstGeom prst="ellipse">
              <a:avLst/>
            </a:prstGeom>
            <a:solidFill>
              <a:srgbClr val="C5CCC0"/>
            </a:solidFill>
            <a:ln w="9525">
              <a:solidFill>
                <a:srgbClr val="6B776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3065526" y="3897630"/>
              <a:ext cx="141732" cy="141732"/>
            </a:xfrm>
            <a:prstGeom prst="ellipse">
              <a:avLst/>
            </a:prstGeom>
            <a:solidFill>
              <a:srgbClr val="C5CCC0"/>
            </a:solidFill>
            <a:ln w="9525">
              <a:solidFill>
                <a:srgbClr val="6B776E"/>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3262122" y="3897630"/>
              <a:ext cx="141732" cy="141732"/>
            </a:xfrm>
            <a:prstGeom prst="ellipse">
              <a:avLst/>
            </a:prstGeom>
            <a:solidFill>
              <a:srgbClr val="C5CCC0"/>
            </a:solidFill>
            <a:ln w="9525">
              <a:solidFill>
                <a:srgbClr val="6B776E"/>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3458718" y="3897630"/>
              <a:ext cx="141732" cy="141732"/>
            </a:xfrm>
            <a:prstGeom prst="ellipse">
              <a:avLst/>
            </a:prstGeom>
            <a:solidFill>
              <a:srgbClr val="C5CCC0"/>
            </a:solidFill>
            <a:ln w="9525">
              <a:solidFill>
                <a:srgbClr val="6B776E"/>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3655314" y="3897630"/>
              <a:ext cx="141732" cy="141732"/>
            </a:xfrm>
            <a:prstGeom prst="ellipse">
              <a:avLst/>
            </a:prstGeom>
            <a:solidFill>
              <a:srgbClr val="C5CCC0"/>
            </a:solidFill>
            <a:ln w="9525">
              <a:solidFill>
                <a:srgbClr val="6B776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3851910" y="3897630"/>
              <a:ext cx="141732" cy="141732"/>
            </a:xfrm>
            <a:prstGeom prst="ellipse">
              <a:avLst/>
            </a:prstGeom>
            <a:solidFill>
              <a:srgbClr val="C5CCC0"/>
            </a:solidFill>
            <a:ln w="9525">
              <a:solidFill>
                <a:srgbClr val="6B776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4048506" y="3897630"/>
              <a:ext cx="141732" cy="141732"/>
            </a:xfrm>
            <a:prstGeom prst="ellipse">
              <a:avLst/>
            </a:prstGeom>
            <a:solidFill>
              <a:srgbClr val="C5CCC0"/>
            </a:solidFill>
            <a:ln w="9525">
              <a:solidFill>
                <a:srgbClr val="6B776E"/>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4245102" y="3897630"/>
              <a:ext cx="141732" cy="141732"/>
            </a:xfrm>
            <a:prstGeom prst="ellipse">
              <a:avLst/>
            </a:prstGeom>
            <a:solidFill>
              <a:srgbClr val="C5CCC0"/>
            </a:solidFill>
            <a:ln w="9525">
              <a:solidFill>
                <a:srgbClr val="6B776E"/>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4441698" y="3897630"/>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4638294"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4834890"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5031486"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5" name="Label">
              <a:extLst>
                <a:ext uri="{C183D7F6-B498-43B3-948B-1728B52AA6E4}">
                  <adec:decorative xmlns:adec="http://schemas.microsoft.com/office/drawing/2017/decorative" val="1"/>
                </a:ext>
              </a:extLst>
            </p:cNvPr>
            <p:cNvSpPr txBox="1"/>
            <p:nvPr/>
          </p:nvSpPr>
          <p:spPr>
            <a:xfrm>
              <a:off x="9966960" y="383133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13</a:t>
              </a:r>
            </a:p>
          </p:txBody>
        </p:sp>
        <p:cxnSp>
          <p:nvCxnSpPr>
            <p:cNvPr id="136" name="Rule">
              <a:extLst>
                <a:ext uri="{C183D7F6-B498-43B3-948B-1728B52AA6E4}">
                  <adec:decorative xmlns:adec="http://schemas.microsoft.com/office/drawing/2017/decorative" val="1"/>
                </a:ext>
              </a:extLst>
            </p:cNvPr>
            <p:cNvCxnSpPr/>
            <p:nvPr/>
          </p:nvCxnSpPr>
          <p:spPr>
            <a:xfrm>
              <a:off x="731520" y="4341571"/>
              <a:ext cx="10744200" cy="0"/>
            </a:xfrm>
            <a:prstGeom prst="line">
              <a:avLst/>
            </a:prstGeom>
            <a:ln w="6350">
              <a:solidFill>
                <a:srgbClr val="D7D1C1"/>
              </a:solidFill>
              <a:prstDash val="dash"/>
            </a:ln>
          </p:spPr>
        </p:cxnSp>
        <p:sp>
          <p:nvSpPr>
            <p:cNvPr id="137" name="Label">
              <a:extLst>
                <a:ext uri="{C183D7F6-B498-43B3-948B-1728B52AA6E4}">
                  <adec:decorative xmlns:adec="http://schemas.microsoft.com/office/drawing/2017/decorative" val="1"/>
                </a:ext>
              </a:extLst>
            </p:cNvPr>
            <p:cNvSpPr txBox="1"/>
            <p:nvPr/>
          </p:nvSpPr>
          <p:spPr>
            <a:xfrm>
              <a:off x="731520" y="408005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704(b)</a:t>
              </a:r>
            </a:p>
          </p:txBody>
        </p:sp>
        <p:sp>
          <p:nvSpPr>
            <p:cNvPr id="138" name="Mark">
              <a:extLst>
                <a:ext uri="{C183D7F6-B498-43B3-948B-1728B52AA6E4}">
                  <adec:decorative xmlns:adec="http://schemas.microsoft.com/office/drawing/2017/decorative" val="1"/>
                </a:ext>
              </a:extLst>
            </p:cNvPr>
            <p:cNvSpPr/>
            <p:nvPr/>
          </p:nvSpPr>
          <p:spPr>
            <a:xfrm>
              <a:off x="2672334" y="4146347"/>
              <a:ext cx="141732" cy="141732"/>
            </a:xfrm>
            <a:prstGeom prst="ellipse">
              <a:avLst/>
            </a:prstGeom>
            <a:solidFill>
              <a:srgbClr val="C5CCC0"/>
            </a:solidFill>
            <a:ln w="9525">
              <a:solidFill>
                <a:srgbClr val="6B776E"/>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2868930" y="4146347"/>
              <a:ext cx="141732" cy="141732"/>
            </a:xfrm>
            <a:prstGeom prst="ellipse">
              <a:avLst/>
            </a:prstGeom>
            <a:solidFill>
              <a:srgbClr val="C5CCC0"/>
            </a:solidFill>
            <a:ln w="9525">
              <a:solidFill>
                <a:srgbClr val="6B776E"/>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3065526" y="4146347"/>
              <a:ext cx="141732" cy="141732"/>
            </a:xfrm>
            <a:prstGeom prst="ellipse">
              <a:avLst/>
            </a:prstGeom>
            <a:solidFill>
              <a:srgbClr val="C5CCC0"/>
            </a:solidFill>
            <a:ln w="9525">
              <a:solidFill>
                <a:srgbClr val="6B776E"/>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3262122" y="4146347"/>
              <a:ext cx="141732" cy="141732"/>
            </a:xfrm>
            <a:prstGeom prst="ellipse">
              <a:avLst/>
            </a:prstGeom>
            <a:solidFill>
              <a:srgbClr val="C5CCC0"/>
            </a:solidFill>
            <a:ln w="9525">
              <a:solidFill>
                <a:srgbClr val="6B776E"/>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3458718" y="4146347"/>
              <a:ext cx="141732" cy="141732"/>
            </a:xfrm>
            <a:prstGeom prst="ellipse">
              <a:avLst/>
            </a:prstGeom>
            <a:solidFill>
              <a:srgbClr val="C5CCC0"/>
            </a:solidFill>
            <a:ln w="9525">
              <a:solidFill>
                <a:srgbClr val="6B776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3655314" y="4146347"/>
              <a:ext cx="141732" cy="141732"/>
            </a:xfrm>
            <a:prstGeom prst="ellipse">
              <a:avLst/>
            </a:prstGeom>
            <a:solidFill>
              <a:srgbClr val="C5CCC0"/>
            </a:solidFill>
            <a:ln w="9525">
              <a:solidFill>
                <a:srgbClr val="6B776E"/>
              </a:solidFill>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3851910" y="4146347"/>
              <a:ext cx="141732" cy="141732"/>
            </a:xfrm>
            <a:prstGeom prst="ellipse">
              <a:avLst/>
            </a:prstGeom>
            <a:solidFill>
              <a:srgbClr val="C5CCC0"/>
            </a:solidFill>
            <a:ln w="9525">
              <a:solidFill>
                <a:srgbClr val="6B776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4048506" y="4146347"/>
              <a:ext cx="141732" cy="141732"/>
            </a:xfrm>
            <a:prstGeom prst="ellipse">
              <a:avLst/>
            </a:prstGeom>
            <a:solidFill>
              <a:srgbClr val="C5CCC0"/>
            </a:solidFill>
            <a:ln w="9525">
              <a:solidFill>
                <a:srgbClr val="6B776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4245102" y="4146347"/>
              <a:ext cx="141732" cy="141732"/>
            </a:xfrm>
            <a:prstGeom prst="ellipse">
              <a:avLst/>
            </a:prstGeom>
            <a:solidFill>
              <a:srgbClr val="C5CCC0"/>
            </a:solidFill>
            <a:ln w="9525">
              <a:solidFill>
                <a:srgbClr val="6B776E"/>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4441698" y="414634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4610862" y="4118915"/>
              <a:ext cx="196596" cy="196596"/>
            </a:xfrm>
            <a:prstGeom prst="diamond">
              <a:avLst/>
            </a:prstGeom>
            <a:solidFill>
              <a:srgbClr val="7A3F24"/>
            </a:solidFill>
            <a:ln w="9525">
              <a:solidFill>
                <a:srgbClr val="7A3F24"/>
              </a:solidFill>
            </a:ln>
          </p:spPr>
          <p:txBody>
            <a:bodyPr rtlCol="0" anchor="ctr"/>
            <a:lstStyle/>
            <a:p>
              <a:pPr algn="ctr"/>
            </a:p>
          </p:txBody>
        </p:sp>
        <p:sp>
          <p:nvSpPr>
            <p:cNvPr id="149" name="Label">
              <a:extLst>
                <a:ext uri="{C183D7F6-B498-43B3-948B-1728B52AA6E4}">
                  <adec:decorative xmlns:adec="http://schemas.microsoft.com/office/drawing/2017/decorative" val="1"/>
                </a:ext>
              </a:extLst>
            </p:cNvPr>
            <p:cNvSpPr txBox="1"/>
            <p:nvPr/>
          </p:nvSpPr>
          <p:spPr>
            <a:xfrm>
              <a:off x="9966960" y="408005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11</a:t>
              </a:r>
            </a:p>
          </p:txBody>
        </p:sp>
        <p:sp>
          <p:nvSpPr>
            <p:cNvPr id="150" name="Label">
              <a:extLst>
                <a:ext uri="{C183D7F6-B498-43B3-948B-1728B52AA6E4}">
                  <adec:decorative xmlns:adec="http://schemas.microsoft.com/office/drawing/2017/decorative" val="1"/>
                </a:ext>
              </a:extLst>
            </p:cNvPr>
            <p:cNvSpPr txBox="1"/>
            <p:nvPr/>
          </p:nvSpPr>
          <p:spPr>
            <a:xfrm>
              <a:off x="10789920" y="4080053"/>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51" name="Rule">
              <a:extLst>
                <a:ext uri="{C183D7F6-B498-43B3-948B-1728B52AA6E4}">
                  <adec:decorative xmlns:adec="http://schemas.microsoft.com/office/drawing/2017/decorative" val="1"/>
                </a:ext>
              </a:extLst>
            </p:cNvPr>
            <p:cNvCxnSpPr/>
            <p:nvPr/>
          </p:nvCxnSpPr>
          <p:spPr>
            <a:xfrm>
              <a:off x="731520" y="4590288"/>
              <a:ext cx="10744200" cy="0"/>
            </a:xfrm>
            <a:prstGeom prst="line">
              <a:avLst/>
            </a:prstGeom>
            <a:ln w="6350">
              <a:solidFill>
                <a:srgbClr val="D7D1C1"/>
              </a:solidFill>
              <a:prstDash val="dash"/>
            </a:ln>
          </p:spPr>
        </p:cxnSp>
        <p:sp>
          <p:nvSpPr>
            <p:cNvPr id="152" name="Label">
              <a:extLst>
                <a:ext uri="{C183D7F6-B498-43B3-948B-1728B52AA6E4}">
                  <adec:decorative xmlns:adec="http://schemas.microsoft.com/office/drawing/2017/decorative" val="1"/>
                </a:ext>
              </a:extLst>
            </p:cNvPr>
            <p:cNvSpPr txBox="1"/>
            <p:nvPr/>
          </p:nvSpPr>
          <p:spPr>
            <a:xfrm>
              <a:off x="731520" y="43287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801–805</a:t>
              </a:r>
            </a:p>
          </p:txBody>
        </p:sp>
        <p:sp>
          <p:nvSpPr>
            <p:cNvPr id="153" name="Mark">
              <a:extLst>
                <a:ext uri="{C183D7F6-B498-43B3-948B-1728B52AA6E4}">
                  <adec:decorative xmlns:adec="http://schemas.microsoft.com/office/drawing/2017/decorative" val="1"/>
                </a:ext>
              </a:extLst>
            </p:cNvPr>
            <p:cNvSpPr/>
            <p:nvPr/>
          </p:nvSpPr>
          <p:spPr>
            <a:xfrm>
              <a:off x="2672334" y="4395064"/>
              <a:ext cx="141732" cy="141732"/>
            </a:xfrm>
            <a:prstGeom prst="ellipse">
              <a:avLst/>
            </a:prstGeom>
            <a:solidFill>
              <a:srgbClr val="C5CCC0"/>
            </a:solidFill>
            <a:ln w="9525">
              <a:solidFill>
                <a:srgbClr val="6B776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2868930" y="4395064"/>
              <a:ext cx="141732" cy="141732"/>
            </a:xfrm>
            <a:prstGeom prst="ellipse">
              <a:avLst/>
            </a:prstGeom>
            <a:solidFill>
              <a:srgbClr val="C5CCC0"/>
            </a:solidFill>
            <a:ln w="9525">
              <a:solidFill>
                <a:srgbClr val="6B776E"/>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3065526" y="4395064"/>
              <a:ext cx="141732" cy="141732"/>
            </a:xfrm>
            <a:prstGeom prst="ellipse">
              <a:avLst/>
            </a:prstGeom>
            <a:solidFill>
              <a:srgbClr val="C5CCC0"/>
            </a:solidFill>
            <a:ln w="9525">
              <a:solidFill>
                <a:srgbClr val="6B776E"/>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3262122" y="4395064"/>
              <a:ext cx="141732" cy="141732"/>
            </a:xfrm>
            <a:prstGeom prst="ellipse">
              <a:avLst/>
            </a:prstGeom>
            <a:solidFill>
              <a:srgbClr val="C5CCC0"/>
            </a:solidFill>
            <a:ln w="9525">
              <a:solidFill>
                <a:srgbClr val="6B776E"/>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3458718" y="4395064"/>
              <a:ext cx="141732" cy="141732"/>
            </a:xfrm>
            <a:prstGeom prst="ellipse">
              <a:avLst/>
            </a:prstGeom>
            <a:solidFill>
              <a:srgbClr val="C5CCC0"/>
            </a:solidFill>
            <a:ln w="9525">
              <a:solidFill>
                <a:srgbClr val="6B776E"/>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3655314" y="4395064"/>
              <a:ext cx="141732" cy="141732"/>
            </a:xfrm>
            <a:prstGeom prst="ellipse">
              <a:avLst/>
            </a:prstGeom>
            <a:solidFill>
              <a:srgbClr val="C5CCC0"/>
            </a:solidFill>
            <a:ln w="9525">
              <a:solidFill>
                <a:srgbClr val="6B776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3851910" y="4395064"/>
              <a:ext cx="141732" cy="141732"/>
            </a:xfrm>
            <a:prstGeom prst="ellipse">
              <a:avLst/>
            </a:prstGeom>
            <a:solidFill>
              <a:srgbClr val="C5CCC0"/>
            </a:solidFill>
            <a:ln w="9525">
              <a:solidFill>
                <a:srgbClr val="6B776E"/>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4048506" y="4395064"/>
              <a:ext cx="141732" cy="141732"/>
            </a:xfrm>
            <a:prstGeom prst="ellipse">
              <a:avLst/>
            </a:prstGeom>
            <a:solidFill>
              <a:srgbClr val="C5CCC0"/>
            </a:solidFill>
            <a:ln w="9525">
              <a:solidFill>
                <a:srgbClr val="6B776E"/>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4245102" y="4395064"/>
              <a:ext cx="141732" cy="141732"/>
            </a:xfrm>
            <a:prstGeom prst="ellipse">
              <a:avLst/>
            </a:prstGeom>
            <a:solidFill>
              <a:srgbClr val="C5CCC0"/>
            </a:solidFill>
            <a:ln w="9525">
              <a:solidFill>
                <a:srgbClr val="6B776E"/>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4441698" y="4395064"/>
              <a:ext cx="141732" cy="141732"/>
            </a:xfrm>
            <a:prstGeom prst="ellipse">
              <a:avLst/>
            </a:prstGeom>
            <a:solidFill>
              <a:srgbClr val="C5CCC0"/>
            </a:solidFill>
            <a:ln w="9525">
              <a:solidFill>
                <a:srgbClr val="6B776E"/>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4638294" y="4395064"/>
              <a:ext cx="141732" cy="141732"/>
            </a:xfrm>
            <a:prstGeom prst="ellipse">
              <a:avLst/>
            </a:prstGeom>
            <a:solidFill>
              <a:srgbClr val="C5CCC0"/>
            </a:solidFill>
            <a:ln w="9525">
              <a:solidFill>
                <a:srgbClr val="6B776E"/>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4834890" y="4395064"/>
              <a:ext cx="141732" cy="141732"/>
            </a:xfrm>
            <a:prstGeom prst="ellipse">
              <a:avLst/>
            </a:prstGeom>
            <a:solidFill>
              <a:srgbClr val="C5CCC0"/>
            </a:solidFill>
            <a:ln w="9525">
              <a:solidFill>
                <a:srgbClr val="6B776E"/>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5031486" y="4395064"/>
              <a:ext cx="141732" cy="141732"/>
            </a:xfrm>
            <a:prstGeom prst="ellipse">
              <a:avLst/>
            </a:prstGeom>
            <a:solidFill>
              <a:srgbClr val="C5CCC0"/>
            </a:solidFill>
            <a:ln w="9525">
              <a:solidFill>
                <a:srgbClr val="6B776E"/>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5228082" y="4395064"/>
              <a:ext cx="141732" cy="141732"/>
            </a:xfrm>
            <a:prstGeom prst="ellipse">
              <a:avLst/>
            </a:prstGeom>
            <a:solidFill>
              <a:srgbClr val="C5CCC0"/>
            </a:solidFill>
            <a:ln w="9525">
              <a:solidFill>
                <a:srgbClr val="6B776E"/>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5424678" y="4395064"/>
              <a:ext cx="141732" cy="141732"/>
            </a:xfrm>
            <a:prstGeom prst="ellipse">
              <a:avLst/>
            </a:prstGeom>
            <a:solidFill>
              <a:srgbClr val="C5CCC0"/>
            </a:solidFill>
            <a:ln w="9525">
              <a:solidFill>
                <a:srgbClr val="6B776E"/>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5621274" y="4395064"/>
              <a:ext cx="141732" cy="141732"/>
            </a:xfrm>
            <a:prstGeom prst="ellipse">
              <a:avLst/>
            </a:prstGeom>
            <a:solidFill>
              <a:srgbClr val="C5CCC0"/>
            </a:solidFill>
            <a:ln w="9525">
              <a:solidFill>
                <a:srgbClr val="6B776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5817870" y="4395064"/>
              <a:ext cx="141732" cy="141732"/>
            </a:xfrm>
            <a:prstGeom prst="ellipse">
              <a:avLst/>
            </a:prstGeom>
            <a:solidFill>
              <a:srgbClr val="C5CCC0"/>
            </a:solidFill>
            <a:ln w="9525">
              <a:solidFill>
                <a:srgbClr val="6B776E"/>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6014466" y="4395064"/>
              <a:ext cx="141732" cy="141732"/>
            </a:xfrm>
            <a:prstGeom prst="ellipse">
              <a:avLst/>
            </a:prstGeom>
            <a:solidFill>
              <a:srgbClr val="C5CCC0"/>
            </a:solidFill>
            <a:ln w="9525">
              <a:solidFill>
                <a:srgbClr val="6B776E"/>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6211062" y="4395064"/>
              <a:ext cx="141732" cy="141732"/>
            </a:xfrm>
            <a:prstGeom prst="ellipse">
              <a:avLst/>
            </a:prstGeom>
            <a:solidFill>
              <a:srgbClr val="C5CCC0"/>
            </a:solidFill>
            <a:ln w="9525">
              <a:solidFill>
                <a:srgbClr val="6B776E"/>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6407658"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6604254"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6800850"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699744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719404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739063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758723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7783830"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798042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817702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837361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857021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4" name="Label">
              <a:extLst>
                <a:ext uri="{C183D7F6-B498-43B3-948B-1728B52AA6E4}">
                  <adec:decorative xmlns:adec="http://schemas.microsoft.com/office/drawing/2017/decorative" val="1"/>
                </a:ext>
              </a:extLst>
            </p:cNvPr>
            <p:cNvSpPr txBox="1"/>
            <p:nvPr/>
          </p:nvSpPr>
          <p:spPr>
            <a:xfrm>
              <a:off x="9966960" y="43287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31</a:t>
              </a:r>
            </a:p>
          </p:txBody>
        </p:sp>
        <p:cxnSp>
          <p:nvCxnSpPr>
            <p:cNvPr id="185" name="Rule">
              <a:extLst>
                <a:ext uri="{C183D7F6-B498-43B3-948B-1728B52AA6E4}">
                  <adec:decorative xmlns:adec="http://schemas.microsoft.com/office/drawing/2017/decorative" val="1"/>
                </a:ext>
              </a:extLst>
            </p:cNvPr>
            <p:cNvCxnSpPr/>
            <p:nvPr/>
          </p:nvCxnSpPr>
          <p:spPr>
            <a:xfrm>
              <a:off x="731520" y="4839005"/>
              <a:ext cx="10744200" cy="0"/>
            </a:xfrm>
            <a:prstGeom prst="line">
              <a:avLst/>
            </a:prstGeom>
            <a:ln w="6350">
              <a:solidFill>
                <a:srgbClr val="D7D1C1"/>
              </a:solidFill>
              <a:prstDash val="dash"/>
            </a:ln>
          </p:spPr>
        </p:cxnSp>
        <p:sp>
          <p:nvSpPr>
            <p:cNvPr id="186" name="Label">
              <a:extLst>
                <a:ext uri="{C183D7F6-B498-43B3-948B-1728B52AA6E4}">
                  <adec:decorative xmlns:adec="http://schemas.microsoft.com/office/drawing/2017/decorative" val="1"/>
                </a:ext>
              </a:extLst>
            </p:cNvPr>
            <p:cNvSpPr txBox="1"/>
            <p:nvPr/>
          </p:nvSpPr>
          <p:spPr>
            <a:xfrm>
              <a:off x="731520" y="45774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806</a:t>
              </a:r>
            </a:p>
          </p:txBody>
        </p:sp>
        <p:sp>
          <p:nvSpPr>
            <p:cNvPr id="187" name="Mark">
              <a:extLst>
                <a:ext uri="{C183D7F6-B498-43B3-948B-1728B52AA6E4}">
                  <adec:decorative xmlns:adec="http://schemas.microsoft.com/office/drawing/2017/decorative" val="1"/>
                </a:ext>
              </a:extLst>
            </p:cNvPr>
            <p:cNvSpPr/>
            <p:nvPr/>
          </p:nvSpPr>
          <p:spPr>
            <a:xfrm>
              <a:off x="2644902" y="4616348"/>
              <a:ext cx="196596" cy="196596"/>
            </a:xfrm>
            <a:prstGeom prst="diamond">
              <a:avLst/>
            </a:prstGeom>
            <a:solidFill>
              <a:srgbClr val="7A3F24"/>
            </a:solidFill>
            <a:ln w="9525">
              <a:solidFill>
                <a:srgbClr val="7A3F24"/>
              </a:solidFill>
            </a:ln>
          </p:spPr>
          <p:txBody>
            <a:bodyPr rtlCol="0" anchor="ctr"/>
            <a:lstStyle/>
            <a:p>
              <a:pPr algn="ctr"/>
            </a:p>
          </p:txBody>
        </p:sp>
        <p:sp>
          <p:nvSpPr>
            <p:cNvPr id="188" name="Label">
              <a:extLst>
                <a:ext uri="{C183D7F6-B498-43B3-948B-1728B52AA6E4}">
                  <adec:decorative xmlns:adec="http://schemas.microsoft.com/office/drawing/2017/decorative" val="1"/>
                </a:ext>
              </a:extLst>
            </p:cNvPr>
            <p:cNvSpPr txBox="1"/>
            <p:nvPr/>
          </p:nvSpPr>
          <p:spPr>
            <a:xfrm>
              <a:off x="9966960" y="45774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189" name="Label">
              <a:extLst>
                <a:ext uri="{C183D7F6-B498-43B3-948B-1728B52AA6E4}">
                  <adec:decorative xmlns:adec="http://schemas.microsoft.com/office/drawing/2017/decorative" val="1"/>
                </a:ext>
              </a:extLst>
            </p:cNvPr>
            <p:cNvSpPr txBox="1"/>
            <p:nvPr/>
          </p:nvSpPr>
          <p:spPr>
            <a:xfrm>
              <a:off x="10789920" y="45774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90" name="Rule">
              <a:extLst>
                <a:ext uri="{C183D7F6-B498-43B3-948B-1728B52AA6E4}">
                  <adec:decorative xmlns:adec="http://schemas.microsoft.com/office/drawing/2017/decorative" val="1"/>
                </a:ext>
              </a:extLst>
            </p:cNvPr>
            <p:cNvCxnSpPr/>
            <p:nvPr/>
          </p:nvCxnSpPr>
          <p:spPr>
            <a:xfrm>
              <a:off x="731520" y="5087722"/>
              <a:ext cx="10744200" cy="0"/>
            </a:xfrm>
            <a:prstGeom prst="line">
              <a:avLst/>
            </a:prstGeom>
            <a:ln w="6350">
              <a:solidFill>
                <a:srgbClr val="D7D1C1"/>
              </a:solidFill>
              <a:prstDash val="dash"/>
            </a:ln>
          </p:spPr>
        </p:cxnSp>
        <p:sp>
          <p:nvSpPr>
            <p:cNvPr id="191" name="Label">
              <a:extLst>
                <a:ext uri="{C183D7F6-B498-43B3-948B-1728B52AA6E4}">
                  <adec:decorative xmlns:adec="http://schemas.microsoft.com/office/drawing/2017/decorative" val="1"/>
                </a:ext>
              </a:extLst>
            </p:cNvPr>
            <p:cNvSpPr txBox="1"/>
            <p:nvPr/>
          </p:nvSpPr>
          <p:spPr>
            <a:xfrm>
              <a:off x="731520" y="482620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901–902</a:t>
              </a:r>
            </a:p>
          </p:txBody>
        </p:sp>
        <p:sp>
          <p:nvSpPr>
            <p:cNvPr id="192" name="Mark">
              <a:extLst>
                <a:ext uri="{C183D7F6-B498-43B3-948B-1728B52AA6E4}">
                  <adec:decorative xmlns:adec="http://schemas.microsoft.com/office/drawing/2017/decorative" val="1"/>
                </a:ext>
              </a:extLst>
            </p:cNvPr>
            <p:cNvSpPr/>
            <p:nvPr/>
          </p:nvSpPr>
          <p:spPr>
            <a:xfrm>
              <a:off x="2672334" y="4892497"/>
              <a:ext cx="141732" cy="141732"/>
            </a:xfrm>
            <a:prstGeom prst="ellipse">
              <a:avLst/>
            </a:prstGeom>
            <a:solidFill>
              <a:srgbClr val="C5CCC0"/>
            </a:solidFill>
            <a:ln w="9525">
              <a:solidFill>
                <a:srgbClr val="6B776E"/>
              </a:solidFill>
            </a:ln>
          </p:spPr>
          <p:txBody>
            <a:bodyPr rtlCol="0" anchor="ctr"/>
            <a:lstStyle/>
            <a:p>
              <a:pPr algn="ctr"/>
            </a:p>
          </p:txBody>
        </p:sp>
        <p:sp>
          <p:nvSpPr>
            <p:cNvPr id="193" name="Mark">
              <a:extLst>
                <a:ext uri="{C183D7F6-B498-43B3-948B-1728B52AA6E4}">
                  <adec:decorative xmlns:adec="http://schemas.microsoft.com/office/drawing/2017/decorative" val="1"/>
                </a:ext>
              </a:extLst>
            </p:cNvPr>
            <p:cNvSpPr/>
            <p:nvPr/>
          </p:nvSpPr>
          <p:spPr>
            <a:xfrm>
              <a:off x="2868930" y="4892497"/>
              <a:ext cx="141732" cy="141732"/>
            </a:xfrm>
            <a:prstGeom prst="ellipse">
              <a:avLst/>
            </a:prstGeom>
            <a:solidFill>
              <a:srgbClr val="C5CCC0"/>
            </a:solidFill>
            <a:ln w="9525">
              <a:solidFill>
                <a:srgbClr val="6B776E"/>
              </a:solidFill>
            </a:ln>
          </p:spPr>
          <p:txBody>
            <a:bodyPr rtlCol="0" anchor="ctr"/>
            <a:lstStyle/>
            <a:p>
              <a:pPr algn="ctr"/>
            </a:p>
          </p:txBody>
        </p:sp>
        <p:sp>
          <p:nvSpPr>
            <p:cNvPr id="194" name="Mark">
              <a:extLst>
                <a:ext uri="{C183D7F6-B498-43B3-948B-1728B52AA6E4}">
                  <adec:decorative xmlns:adec="http://schemas.microsoft.com/office/drawing/2017/decorative" val="1"/>
                </a:ext>
              </a:extLst>
            </p:cNvPr>
            <p:cNvSpPr/>
            <p:nvPr/>
          </p:nvSpPr>
          <p:spPr>
            <a:xfrm>
              <a:off x="3065526" y="4892497"/>
              <a:ext cx="141732" cy="141732"/>
            </a:xfrm>
            <a:prstGeom prst="ellipse">
              <a:avLst/>
            </a:prstGeom>
            <a:solidFill>
              <a:srgbClr val="C5CCC0"/>
            </a:solidFill>
            <a:ln w="9525">
              <a:solidFill>
                <a:srgbClr val="6B776E"/>
              </a:solidFill>
            </a:ln>
          </p:spPr>
          <p:txBody>
            <a:bodyPr rtlCol="0" anchor="ctr"/>
            <a:lstStyle/>
            <a:p>
              <a:pPr algn="ctr"/>
            </a:p>
          </p:txBody>
        </p:sp>
        <p:sp>
          <p:nvSpPr>
            <p:cNvPr id="195" name="Mark">
              <a:extLst>
                <a:ext uri="{C183D7F6-B498-43B3-948B-1728B52AA6E4}">
                  <adec:decorative xmlns:adec="http://schemas.microsoft.com/office/drawing/2017/decorative" val="1"/>
                </a:ext>
              </a:extLst>
            </p:cNvPr>
            <p:cNvSpPr/>
            <p:nvPr/>
          </p:nvSpPr>
          <p:spPr>
            <a:xfrm>
              <a:off x="3262122" y="4892497"/>
              <a:ext cx="141732" cy="141732"/>
            </a:xfrm>
            <a:prstGeom prst="ellipse">
              <a:avLst/>
            </a:prstGeom>
            <a:solidFill>
              <a:srgbClr val="C5CCC0"/>
            </a:solidFill>
            <a:ln w="9525">
              <a:solidFill>
                <a:srgbClr val="6B776E"/>
              </a:solidFill>
            </a:ln>
          </p:spPr>
          <p:txBody>
            <a:bodyPr rtlCol="0" anchor="ctr"/>
            <a:lstStyle/>
            <a:p>
              <a:pPr algn="ctr"/>
            </a:p>
          </p:txBody>
        </p:sp>
        <p:sp>
          <p:nvSpPr>
            <p:cNvPr id="196" name="Mark">
              <a:extLst>
                <a:ext uri="{C183D7F6-B498-43B3-948B-1728B52AA6E4}">
                  <adec:decorative xmlns:adec="http://schemas.microsoft.com/office/drawing/2017/decorative" val="1"/>
                </a:ext>
              </a:extLst>
            </p:cNvPr>
            <p:cNvSpPr/>
            <p:nvPr/>
          </p:nvSpPr>
          <p:spPr>
            <a:xfrm>
              <a:off x="3458718" y="4892497"/>
              <a:ext cx="141732" cy="141732"/>
            </a:xfrm>
            <a:prstGeom prst="ellipse">
              <a:avLst/>
            </a:prstGeom>
            <a:solidFill>
              <a:srgbClr val="C5CCC0"/>
            </a:solidFill>
            <a:ln w="9525">
              <a:solidFill>
                <a:srgbClr val="6B776E"/>
              </a:solidFill>
            </a:ln>
          </p:spPr>
          <p:txBody>
            <a:bodyPr rtlCol="0" anchor="ctr"/>
            <a:lstStyle/>
            <a:p>
              <a:pPr algn="ctr"/>
            </a:p>
          </p:txBody>
        </p:sp>
        <p:sp>
          <p:nvSpPr>
            <p:cNvPr id="197" name="Mark">
              <a:extLst>
                <a:ext uri="{C183D7F6-B498-43B3-948B-1728B52AA6E4}">
                  <adec:decorative xmlns:adec="http://schemas.microsoft.com/office/drawing/2017/decorative" val="1"/>
                </a:ext>
              </a:extLst>
            </p:cNvPr>
            <p:cNvSpPr/>
            <p:nvPr/>
          </p:nvSpPr>
          <p:spPr>
            <a:xfrm>
              <a:off x="3655314" y="4892497"/>
              <a:ext cx="141732" cy="141732"/>
            </a:xfrm>
            <a:prstGeom prst="ellipse">
              <a:avLst/>
            </a:prstGeom>
            <a:solidFill>
              <a:srgbClr val="C5CCC0"/>
            </a:solidFill>
            <a:ln w="9525">
              <a:solidFill>
                <a:srgbClr val="6B776E"/>
              </a:solidFill>
            </a:ln>
          </p:spPr>
          <p:txBody>
            <a:bodyPr rtlCol="0" anchor="ctr"/>
            <a:lstStyle/>
            <a:p>
              <a:pPr algn="ctr"/>
            </a:p>
          </p:txBody>
        </p:sp>
        <p:sp>
          <p:nvSpPr>
            <p:cNvPr id="198" name="Mark">
              <a:extLst>
                <a:ext uri="{C183D7F6-B498-43B3-948B-1728B52AA6E4}">
                  <adec:decorative xmlns:adec="http://schemas.microsoft.com/office/drawing/2017/decorative" val="1"/>
                </a:ext>
              </a:extLst>
            </p:cNvPr>
            <p:cNvSpPr/>
            <p:nvPr/>
          </p:nvSpPr>
          <p:spPr>
            <a:xfrm>
              <a:off x="3851910" y="4892497"/>
              <a:ext cx="141732" cy="141732"/>
            </a:xfrm>
            <a:prstGeom prst="ellipse">
              <a:avLst/>
            </a:prstGeom>
            <a:solidFill>
              <a:srgbClr val="C5CCC0"/>
            </a:solidFill>
            <a:ln w="9525">
              <a:solidFill>
                <a:srgbClr val="6B776E"/>
              </a:solidFill>
            </a:ln>
          </p:spPr>
          <p:txBody>
            <a:bodyPr rtlCol="0" anchor="ctr"/>
            <a:lstStyle/>
            <a:p>
              <a:pPr algn="ctr"/>
            </a:p>
          </p:txBody>
        </p:sp>
        <p:sp>
          <p:nvSpPr>
            <p:cNvPr id="199" name="Mark">
              <a:extLst>
                <a:ext uri="{C183D7F6-B498-43B3-948B-1728B52AA6E4}">
                  <adec:decorative xmlns:adec="http://schemas.microsoft.com/office/drawing/2017/decorative" val="1"/>
                </a:ext>
              </a:extLst>
            </p:cNvPr>
            <p:cNvSpPr/>
            <p:nvPr/>
          </p:nvSpPr>
          <p:spPr>
            <a:xfrm>
              <a:off x="4048506" y="4892497"/>
              <a:ext cx="141732" cy="141732"/>
            </a:xfrm>
            <a:prstGeom prst="ellipse">
              <a:avLst/>
            </a:prstGeom>
            <a:solidFill>
              <a:srgbClr val="C5CCC0"/>
            </a:solidFill>
            <a:ln w="9525">
              <a:solidFill>
                <a:srgbClr val="6B776E"/>
              </a:solidFill>
            </a:ln>
          </p:spPr>
          <p:txBody>
            <a:bodyPr rtlCol="0" anchor="ctr"/>
            <a:lstStyle/>
            <a:p>
              <a:pPr algn="ctr"/>
            </a:p>
          </p:txBody>
        </p:sp>
        <p:sp>
          <p:nvSpPr>
            <p:cNvPr id="200" name="Mark">
              <a:extLst>
                <a:ext uri="{C183D7F6-B498-43B3-948B-1728B52AA6E4}">
                  <adec:decorative xmlns:adec="http://schemas.microsoft.com/office/drawing/2017/decorative" val="1"/>
                </a:ext>
              </a:extLst>
            </p:cNvPr>
            <p:cNvSpPr/>
            <p:nvPr/>
          </p:nvSpPr>
          <p:spPr>
            <a:xfrm>
              <a:off x="4245102" y="4892497"/>
              <a:ext cx="141732" cy="141732"/>
            </a:xfrm>
            <a:prstGeom prst="ellipse">
              <a:avLst/>
            </a:prstGeom>
            <a:solidFill>
              <a:srgbClr val="C5CCC0"/>
            </a:solidFill>
            <a:ln w="9525">
              <a:solidFill>
                <a:srgbClr val="6B776E"/>
              </a:solidFill>
            </a:ln>
          </p:spPr>
          <p:txBody>
            <a:bodyPr rtlCol="0" anchor="ctr"/>
            <a:lstStyle/>
            <a:p>
              <a:pPr algn="ctr"/>
            </a:p>
          </p:txBody>
        </p:sp>
        <p:sp>
          <p:nvSpPr>
            <p:cNvPr id="201" name="Mark">
              <a:extLst>
                <a:ext uri="{C183D7F6-B498-43B3-948B-1728B52AA6E4}">
                  <adec:decorative xmlns:adec="http://schemas.microsoft.com/office/drawing/2017/decorative" val="1"/>
                </a:ext>
              </a:extLst>
            </p:cNvPr>
            <p:cNvSpPr/>
            <p:nvPr/>
          </p:nvSpPr>
          <p:spPr>
            <a:xfrm>
              <a:off x="4441698" y="4892497"/>
              <a:ext cx="141732" cy="141732"/>
            </a:xfrm>
            <a:prstGeom prst="ellipse">
              <a:avLst/>
            </a:prstGeom>
            <a:solidFill>
              <a:srgbClr val="C5CCC0"/>
            </a:solidFill>
            <a:ln w="9525">
              <a:solidFill>
                <a:srgbClr val="6B776E"/>
              </a:solidFill>
            </a:ln>
          </p:spPr>
          <p:txBody>
            <a:bodyPr rtlCol="0" anchor="ctr"/>
            <a:lstStyle/>
            <a:p>
              <a:pPr algn="ctr"/>
            </a:p>
          </p:txBody>
        </p:sp>
        <p:sp>
          <p:nvSpPr>
            <p:cNvPr id="202" name="Mark">
              <a:extLst>
                <a:ext uri="{C183D7F6-B498-43B3-948B-1728B52AA6E4}">
                  <adec:decorative xmlns:adec="http://schemas.microsoft.com/office/drawing/2017/decorative" val="1"/>
                </a:ext>
              </a:extLst>
            </p:cNvPr>
            <p:cNvSpPr/>
            <p:nvPr/>
          </p:nvSpPr>
          <p:spPr>
            <a:xfrm>
              <a:off x="4638294" y="4892497"/>
              <a:ext cx="141732" cy="141732"/>
            </a:xfrm>
            <a:prstGeom prst="ellipse">
              <a:avLst/>
            </a:prstGeom>
            <a:solidFill>
              <a:srgbClr val="C5CCC0"/>
            </a:solidFill>
            <a:ln w="9525">
              <a:solidFill>
                <a:srgbClr val="6B776E"/>
              </a:solidFill>
            </a:ln>
          </p:spPr>
          <p:txBody>
            <a:bodyPr rtlCol="0" anchor="ctr"/>
            <a:lstStyle/>
            <a:p>
              <a:pPr algn="ctr"/>
            </a:p>
          </p:txBody>
        </p:sp>
        <p:sp>
          <p:nvSpPr>
            <p:cNvPr id="203" name="Mark">
              <a:extLst>
                <a:ext uri="{C183D7F6-B498-43B3-948B-1728B52AA6E4}">
                  <adec:decorative xmlns:adec="http://schemas.microsoft.com/office/drawing/2017/decorative" val="1"/>
                </a:ext>
              </a:extLst>
            </p:cNvPr>
            <p:cNvSpPr/>
            <p:nvPr/>
          </p:nvSpPr>
          <p:spPr>
            <a:xfrm>
              <a:off x="4834890" y="4892497"/>
              <a:ext cx="141732" cy="141732"/>
            </a:xfrm>
            <a:prstGeom prst="ellipse">
              <a:avLst/>
            </a:prstGeom>
            <a:solidFill>
              <a:srgbClr val="C5CCC0"/>
            </a:solidFill>
            <a:ln w="9525">
              <a:solidFill>
                <a:srgbClr val="6B776E"/>
              </a:solidFill>
            </a:ln>
          </p:spPr>
          <p:txBody>
            <a:bodyPr rtlCol="0" anchor="ctr"/>
            <a:lstStyle/>
            <a:p>
              <a:pPr algn="ctr"/>
            </a:p>
          </p:txBody>
        </p:sp>
        <p:sp>
          <p:nvSpPr>
            <p:cNvPr id="204" name="Mark">
              <a:extLst>
                <a:ext uri="{C183D7F6-B498-43B3-948B-1728B52AA6E4}">
                  <adec:decorative xmlns:adec="http://schemas.microsoft.com/office/drawing/2017/decorative" val="1"/>
                </a:ext>
              </a:extLst>
            </p:cNvPr>
            <p:cNvSpPr/>
            <p:nvPr/>
          </p:nvSpPr>
          <p:spPr>
            <a:xfrm>
              <a:off x="5031486" y="4892497"/>
              <a:ext cx="141732" cy="141732"/>
            </a:xfrm>
            <a:prstGeom prst="ellipse">
              <a:avLst/>
            </a:prstGeom>
            <a:solidFill>
              <a:srgbClr val="C5CCC0"/>
            </a:solidFill>
            <a:ln w="9525">
              <a:solidFill>
                <a:srgbClr val="6B776E"/>
              </a:solidFill>
            </a:ln>
          </p:spPr>
          <p:txBody>
            <a:bodyPr rtlCol="0" anchor="ctr"/>
            <a:lstStyle/>
            <a:p>
              <a:pPr algn="ctr"/>
            </a:p>
          </p:txBody>
        </p:sp>
        <p:sp>
          <p:nvSpPr>
            <p:cNvPr id="205" name="Mark">
              <a:extLst>
                <a:ext uri="{C183D7F6-B498-43B3-948B-1728B52AA6E4}">
                  <adec:decorative xmlns:adec="http://schemas.microsoft.com/office/drawing/2017/decorative" val="1"/>
                </a:ext>
              </a:extLst>
            </p:cNvPr>
            <p:cNvSpPr/>
            <p:nvPr/>
          </p:nvSpPr>
          <p:spPr>
            <a:xfrm>
              <a:off x="5228082" y="4892497"/>
              <a:ext cx="141732" cy="141732"/>
            </a:xfrm>
            <a:prstGeom prst="ellipse">
              <a:avLst/>
            </a:prstGeom>
            <a:solidFill>
              <a:srgbClr val="C5CCC0"/>
            </a:solidFill>
            <a:ln w="9525">
              <a:solidFill>
                <a:srgbClr val="6B776E"/>
              </a:solidFill>
            </a:ln>
          </p:spPr>
          <p:txBody>
            <a:bodyPr rtlCol="0" anchor="ctr"/>
            <a:lstStyle/>
            <a:p>
              <a:pPr algn="ctr"/>
            </a:p>
          </p:txBody>
        </p:sp>
        <p:sp>
          <p:nvSpPr>
            <p:cNvPr id="206" name="Mark">
              <a:extLst>
                <a:ext uri="{C183D7F6-B498-43B3-948B-1728B52AA6E4}">
                  <adec:decorative xmlns:adec="http://schemas.microsoft.com/office/drawing/2017/decorative" val="1"/>
                </a:ext>
              </a:extLst>
            </p:cNvPr>
            <p:cNvSpPr/>
            <p:nvPr/>
          </p:nvSpPr>
          <p:spPr>
            <a:xfrm>
              <a:off x="5424678" y="4892497"/>
              <a:ext cx="141732" cy="141732"/>
            </a:xfrm>
            <a:prstGeom prst="ellipse">
              <a:avLst/>
            </a:prstGeom>
            <a:solidFill>
              <a:srgbClr val="C5CCC0"/>
            </a:solidFill>
            <a:ln w="9525">
              <a:solidFill>
                <a:srgbClr val="6B776E"/>
              </a:solidFill>
            </a:ln>
          </p:spPr>
          <p:txBody>
            <a:bodyPr rtlCol="0" anchor="ctr"/>
            <a:lstStyle/>
            <a:p>
              <a:pPr algn="ctr"/>
            </a:p>
          </p:txBody>
        </p:sp>
        <p:sp>
          <p:nvSpPr>
            <p:cNvPr id="207" name="Mark">
              <a:extLst>
                <a:ext uri="{C183D7F6-B498-43B3-948B-1728B52AA6E4}">
                  <adec:decorative xmlns:adec="http://schemas.microsoft.com/office/drawing/2017/decorative" val="1"/>
                </a:ext>
              </a:extLst>
            </p:cNvPr>
            <p:cNvSpPr/>
            <p:nvPr/>
          </p:nvSpPr>
          <p:spPr>
            <a:xfrm>
              <a:off x="5621274" y="4892497"/>
              <a:ext cx="141732" cy="141732"/>
            </a:xfrm>
            <a:prstGeom prst="ellipse">
              <a:avLst/>
            </a:prstGeom>
            <a:solidFill>
              <a:srgbClr val="C5CCC0"/>
            </a:solidFill>
            <a:ln w="9525">
              <a:solidFill>
                <a:srgbClr val="6B776E"/>
              </a:solidFill>
            </a:ln>
          </p:spPr>
          <p:txBody>
            <a:bodyPr rtlCol="0" anchor="ctr"/>
            <a:lstStyle/>
            <a:p>
              <a:pPr algn="ctr"/>
            </a:p>
          </p:txBody>
        </p:sp>
        <p:sp>
          <p:nvSpPr>
            <p:cNvPr id="208" name="Mark">
              <a:extLst>
                <a:ext uri="{C183D7F6-B498-43B3-948B-1728B52AA6E4}">
                  <adec:decorative xmlns:adec="http://schemas.microsoft.com/office/drawing/2017/decorative" val="1"/>
                </a:ext>
              </a:extLst>
            </p:cNvPr>
            <p:cNvSpPr/>
            <p:nvPr/>
          </p:nvSpPr>
          <p:spPr>
            <a:xfrm>
              <a:off x="5817870" y="489249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9" name="Label">
              <a:extLst>
                <a:ext uri="{C183D7F6-B498-43B3-948B-1728B52AA6E4}">
                  <adec:decorative xmlns:adec="http://schemas.microsoft.com/office/drawing/2017/decorative" val="1"/>
                </a:ext>
              </a:extLst>
            </p:cNvPr>
            <p:cNvSpPr txBox="1"/>
            <p:nvPr/>
          </p:nvSpPr>
          <p:spPr>
            <a:xfrm>
              <a:off x="9966960" y="482620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17</a:t>
              </a:r>
            </a:p>
          </p:txBody>
        </p:sp>
        <p:cxnSp>
          <p:nvCxnSpPr>
            <p:cNvPr id="210" name="Rule">
              <a:extLst>
                <a:ext uri="{C183D7F6-B498-43B3-948B-1728B52AA6E4}">
                  <adec:decorative xmlns:adec="http://schemas.microsoft.com/office/drawing/2017/decorative" val="1"/>
                </a:ext>
              </a:extLst>
            </p:cNvPr>
            <p:cNvCxnSpPr/>
            <p:nvPr/>
          </p:nvCxnSpPr>
          <p:spPr>
            <a:xfrm>
              <a:off x="731520" y="5336438"/>
              <a:ext cx="10744200" cy="0"/>
            </a:xfrm>
            <a:prstGeom prst="line">
              <a:avLst/>
            </a:prstGeom>
            <a:ln w="6350">
              <a:solidFill>
                <a:srgbClr val="D7D1C1"/>
              </a:solidFill>
              <a:prstDash val="dash"/>
            </a:ln>
          </p:spPr>
        </p:cxnSp>
        <p:sp>
          <p:nvSpPr>
            <p:cNvPr id="211" name="Label">
              <a:extLst>
                <a:ext uri="{C183D7F6-B498-43B3-948B-1728B52AA6E4}">
                  <adec:decorative xmlns:adec="http://schemas.microsoft.com/office/drawing/2017/decorative" val="1"/>
                </a:ext>
              </a:extLst>
            </p:cNvPr>
            <p:cNvSpPr txBox="1"/>
            <p:nvPr/>
          </p:nvSpPr>
          <p:spPr>
            <a:xfrm>
              <a:off x="731520" y="507492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Confrontation</a:t>
              </a:r>
            </a:p>
          </p:txBody>
        </p:sp>
        <p:sp>
          <p:nvSpPr>
            <p:cNvPr id="212" name="Mark">
              <a:extLst>
                <a:ext uri="{C183D7F6-B498-43B3-948B-1728B52AA6E4}">
                  <adec:decorative xmlns:adec="http://schemas.microsoft.com/office/drawing/2017/decorative" val="1"/>
                </a:ext>
              </a:extLst>
            </p:cNvPr>
            <p:cNvSpPr/>
            <p:nvPr/>
          </p:nvSpPr>
          <p:spPr>
            <a:xfrm>
              <a:off x="2672334" y="5141214"/>
              <a:ext cx="141732" cy="141732"/>
            </a:xfrm>
            <a:prstGeom prst="ellipse">
              <a:avLst/>
            </a:prstGeom>
            <a:solidFill>
              <a:srgbClr val="C5CCC0"/>
            </a:solidFill>
            <a:ln w="9525">
              <a:solidFill>
                <a:srgbClr val="6B776E"/>
              </a:solidFill>
            </a:ln>
          </p:spPr>
          <p:txBody>
            <a:bodyPr rtlCol="0" anchor="ctr"/>
            <a:lstStyle/>
            <a:p>
              <a:pPr algn="ctr"/>
            </a:p>
          </p:txBody>
        </p:sp>
        <p:sp>
          <p:nvSpPr>
            <p:cNvPr id="213" name="Mark">
              <a:extLst>
                <a:ext uri="{C183D7F6-B498-43B3-948B-1728B52AA6E4}">
                  <adec:decorative xmlns:adec="http://schemas.microsoft.com/office/drawing/2017/decorative" val="1"/>
                </a:ext>
              </a:extLst>
            </p:cNvPr>
            <p:cNvSpPr/>
            <p:nvPr/>
          </p:nvSpPr>
          <p:spPr>
            <a:xfrm>
              <a:off x="2868930" y="5141214"/>
              <a:ext cx="141732" cy="141732"/>
            </a:xfrm>
            <a:prstGeom prst="ellipse">
              <a:avLst/>
            </a:prstGeom>
            <a:solidFill>
              <a:srgbClr val="C5CCC0"/>
            </a:solidFill>
            <a:ln w="9525">
              <a:solidFill>
                <a:srgbClr val="6B776E"/>
              </a:solidFill>
            </a:ln>
          </p:spPr>
          <p:txBody>
            <a:bodyPr rtlCol="0" anchor="ctr"/>
            <a:lstStyle/>
            <a:p>
              <a:pPr algn="ctr"/>
            </a:p>
          </p:txBody>
        </p:sp>
        <p:sp>
          <p:nvSpPr>
            <p:cNvPr id="214" name="Mark">
              <a:extLst>
                <a:ext uri="{C183D7F6-B498-43B3-948B-1728B52AA6E4}">
                  <adec:decorative xmlns:adec="http://schemas.microsoft.com/office/drawing/2017/decorative" val="1"/>
                </a:ext>
              </a:extLst>
            </p:cNvPr>
            <p:cNvSpPr/>
            <p:nvPr/>
          </p:nvSpPr>
          <p:spPr>
            <a:xfrm>
              <a:off x="3065526"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5" name="Mark">
              <a:extLst>
                <a:ext uri="{C183D7F6-B498-43B3-948B-1728B52AA6E4}">
                  <adec:decorative xmlns:adec="http://schemas.microsoft.com/office/drawing/2017/decorative" val="1"/>
                </a:ext>
              </a:extLst>
            </p:cNvPr>
            <p:cNvSpPr/>
            <p:nvPr/>
          </p:nvSpPr>
          <p:spPr>
            <a:xfrm>
              <a:off x="3262122"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6" name="Mark">
              <a:extLst>
                <a:ext uri="{C183D7F6-B498-43B3-948B-1728B52AA6E4}">
                  <adec:decorative xmlns:adec="http://schemas.microsoft.com/office/drawing/2017/decorative" val="1"/>
                </a:ext>
              </a:extLst>
            </p:cNvPr>
            <p:cNvSpPr/>
            <p:nvPr/>
          </p:nvSpPr>
          <p:spPr>
            <a:xfrm>
              <a:off x="3458718"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7" name="Mark">
              <a:extLst>
                <a:ext uri="{C183D7F6-B498-43B3-948B-1728B52AA6E4}">
                  <adec:decorative xmlns:adec="http://schemas.microsoft.com/office/drawing/2017/decorative" val="1"/>
                </a:ext>
              </a:extLst>
            </p:cNvPr>
            <p:cNvSpPr/>
            <p:nvPr/>
          </p:nvSpPr>
          <p:spPr>
            <a:xfrm>
              <a:off x="3627882" y="5113782"/>
              <a:ext cx="196596" cy="196596"/>
            </a:xfrm>
            <a:prstGeom prst="diamond">
              <a:avLst/>
            </a:prstGeom>
            <a:solidFill>
              <a:srgbClr val="7A3F24"/>
            </a:solidFill>
            <a:ln w="9525">
              <a:solidFill>
                <a:srgbClr val="7A3F24"/>
              </a:solidFill>
            </a:ln>
          </p:spPr>
          <p:txBody>
            <a:bodyPr rtlCol="0" anchor="ctr"/>
            <a:lstStyle/>
            <a:p>
              <a:pPr algn="ctr"/>
            </a:p>
          </p:txBody>
        </p:sp>
        <p:sp>
          <p:nvSpPr>
            <p:cNvPr id="218" name="Label">
              <a:extLst>
                <a:ext uri="{C183D7F6-B498-43B3-948B-1728B52AA6E4}">
                  <adec:decorative xmlns:adec="http://schemas.microsoft.com/office/drawing/2017/decorative" val="1"/>
                </a:ext>
              </a:extLst>
            </p:cNvPr>
            <p:cNvSpPr txBox="1"/>
            <p:nvPr/>
          </p:nvSpPr>
          <p:spPr>
            <a:xfrm>
              <a:off x="9966960" y="507492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6</a:t>
              </a:r>
            </a:p>
          </p:txBody>
        </p:sp>
        <p:sp>
          <p:nvSpPr>
            <p:cNvPr id="219" name="Label">
              <a:extLst>
                <a:ext uri="{C183D7F6-B498-43B3-948B-1728B52AA6E4}">
                  <adec:decorative xmlns:adec="http://schemas.microsoft.com/office/drawing/2017/decorative" val="1"/>
                </a:ext>
              </a:extLst>
            </p:cNvPr>
            <p:cNvSpPr txBox="1"/>
            <p:nvPr/>
          </p:nvSpPr>
          <p:spPr>
            <a:xfrm>
              <a:off x="10789920" y="507492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220" name="Rule">
              <a:extLst>
                <a:ext uri="{C183D7F6-B498-43B3-948B-1728B52AA6E4}">
                  <adec:decorative xmlns:adec="http://schemas.microsoft.com/office/drawing/2017/decorative" val="1"/>
                </a:ext>
              </a:extLst>
            </p:cNvPr>
            <p:cNvCxnSpPr/>
            <p:nvPr/>
          </p:nvCxnSpPr>
          <p:spPr>
            <a:xfrm>
              <a:off x="731520" y="5585155"/>
              <a:ext cx="10744200" cy="0"/>
            </a:xfrm>
            <a:prstGeom prst="line">
              <a:avLst/>
            </a:prstGeom>
            <a:ln w="6350">
              <a:solidFill>
                <a:srgbClr val="D7D1C1"/>
              </a:solidFill>
              <a:prstDash val="dash"/>
            </a:ln>
          </p:spPr>
        </p:cxnSp>
        <p:sp>
          <p:nvSpPr>
            <p:cNvPr id="221" name="Label">
              <a:extLst>
                <a:ext uri="{C183D7F6-B498-43B3-948B-1728B52AA6E4}">
                  <adec:decorative xmlns:adec="http://schemas.microsoft.com/office/drawing/2017/decorative" val="1"/>
                </a:ext>
              </a:extLst>
            </p:cNvPr>
            <p:cNvSpPr txBox="1"/>
            <p:nvPr/>
          </p:nvSpPr>
          <p:spPr>
            <a:xfrm>
              <a:off x="731520" y="5323637"/>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Protected persons</a:t>
              </a:r>
            </a:p>
          </p:txBody>
        </p:sp>
        <p:sp>
          <p:nvSpPr>
            <p:cNvPr id="222" name="Mark">
              <a:extLst>
                <a:ext uri="{C183D7F6-B498-43B3-948B-1728B52AA6E4}">
                  <adec:decorative xmlns:adec="http://schemas.microsoft.com/office/drawing/2017/decorative" val="1"/>
                </a:ext>
              </a:extLst>
            </p:cNvPr>
            <p:cNvSpPr/>
            <p:nvPr/>
          </p:nvSpPr>
          <p:spPr>
            <a:xfrm>
              <a:off x="2672334" y="5389931"/>
              <a:ext cx="141732" cy="141732"/>
            </a:xfrm>
            <a:prstGeom prst="ellipse">
              <a:avLst/>
            </a:prstGeom>
            <a:solidFill>
              <a:srgbClr val="C5CCC0"/>
            </a:solidFill>
            <a:ln w="9525">
              <a:solidFill>
                <a:srgbClr val="6B776E"/>
              </a:solidFill>
            </a:ln>
          </p:spPr>
          <p:txBody>
            <a:bodyPr rtlCol="0" anchor="ctr"/>
            <a:lstStyle/>
            <a:p>
              <a:pPr algn="ctr"/>
            </a:p>
          </p:txBody>
        </p:sp>
        <p:sp>
          <p:nvSpPr>
            <p:cNvPr id="223" name="Mark">
              <a:extLst>
                <a:ext uri="{C183D7F6-B498-43B3-948B-1728B52AA6E4}">
                  <adec:decorative xmlns:adec="http://schemas.microsoft.com/office/drawing/2017/decorative" val="1"/>
                </a:ext>
              </a:extLst>
            </p:cNvPr>
            <p:cNvSpPr/>
            <p:nvPr/>
          </p:nvSpPr>
          <p:spPr>
            <a:xfrm>
              <a:off x="2868930" y="5389931"/>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4" name="Label">
              <a:extLst>
                <a:ext uri="{C183D7F6-B498-43B3-948B-1728B52AA6E4}">
                  <adec:decorative xmlns:adec="http://schemas.microsoft.com/office/drawing/2017/decorative" val="1"/>
                </a:ext>
              </a:extLst>
            </p:cNvPr>
            <p:cNvSpPr txBox="1"/>
            <p:nvPr/>
          </p:nvSpPr>
          <p:spPr>
            <a:xfrm>
              <a:off x="9966960" y="5323637"/>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cxnSp>
          <p:nvCxnSpPr>
            <p:cNvPr id="225" name="Rule">
              <a:extLst>
                <a:ext uri="{C183D7F6-B498-43B3-948B-1728B52AA6E4}">
                  <adec:decorative xmlns:adec="http://schemas.microsoft.com/office/drawing/2017/decorative" val="1"/>
                </a:ext>
              </a:extLst>
            </p:cNvPr>
            <p:cNvCxnSpPr/>
            <p:nvPr/>
          </p:nvCxnSpPr>
          <p:spPr>
            <a:xfrm>
              <a:off x="731520" y="5833872"/>
              <a:ext cx="10744200" cy="0"/>
            </a:xfrm>
            <a:prstGeom prst="line">
              <a:avLst/>
            </a:prstGeom>
            <a:ln w="6350">
              <a:solidFill>
                <a:srgbClr val="D7D1C1"/>
              </a:solidFill>
              <a:prstDash val="dash"/>
            </a:ln>
          </p:spPr>
        </p:cxnSp>
        <p:sp>
          <p:nvSpPr>
            <p:cNvPr id="226" name="Label">
              <a:extLst>
                <a:ext uri="{C183D7F6-B498-43B3-948B-1728B52AA6E4}">
                  <adec:decorative xmlns:adec="http://schemas.microsoft.com/office/drawing/2017/decorative" val="1"/>
                </a:ext>
              </a:extLst>
            </p:cNvPr>
            <p:cNvSpPr txBox="1"/>
            <p:nvPr/>
          </p:nvSpPr>
          <p:spPr>
            <a:xfrm>
              <a:off x="731520" y="5572354"/>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Suppression</a:t>
              </a:r>
            </a:p>
          </p:txBody>
        </p:sp>
        <p:sp>
          <p:nvSpPr>
            <p:cNvPr id="227" name="Mark">
              <a:extLst>
                <a:ext uri="{C183D7F6-B498-43B3-948B-1728B52AA6E4}">
                  <adec:decorative xmlns:adec="http://schemas.microsoft.com/office/drawing/2017/decorative" val="1"/>
                </a:ext>
              </a:extLst>
            </p:cNvPr>
            <p:cNvSpPr/>
            <p:nvPr/>
          </p:nvSpPr>
          <p:spPr>
            <a:xfrm>
              <a:off x="2672334" y="5638648"/>
              <a:ext cx="141732" cy="141732"/>
            </a:xfrm>
            <a:prstGeom prst="ellipse">
              <a:avLst/>
            </a:prstGeom>
            <a:solidFill>
              <a:srgbClr val="C5CCC0"/>
            </a:solidFill>
            <a:ln w="9525">
              <a:solidFill>
                <a:srgbClr val="6B776E"/>
              </a:solidFill>
            </a:ln>
          </p:spPr>
          <p:txBody>
            <a:bodyPr rtlCol="0" anchor="ctr"/>
            <a:lstStyle/>
            <a:p>
              <a:pPr algn="ctr"/>
            </a:p>
          </p:txBody>
        </p:sp>
        <p:sp>
          <p:nvSpPr>
            <p:cNvPr id="228" name="Mark">
              <a:extLst>
                <a:ext uri="{C183D7F6-B498-43B3-948B-1728B52AA6E4}">
                  <adec:decorative xmlns:adec="http://schemas.microsoft.com/office/drawing/2017/decorative" val="1"/>
                </a:ext>
              </a:extLst>
            </p:cNvPr>
            <p:cNvSpPr/>
            <p:nvPr/>
          </p:nvSpPr>
          <p:spPr>
            <a:xfrm>
              <a:off x="2868930" y="5638648"/>
              <a:ext cx="141732" cy="141732"/>
            </a:xfrm>
            <a:prstGeom prst="ellipse">
              <a:avLst/>
            </a:prstGeom>
            <a:solidFill>
              <a:srgbClr val="C5CCC0"/>
            </a:solidFill>
            <a:ln w="9525">
              <a:solidFill>
                <a:srgbClr val="6B776E"/>
              </a:solidFill>
            </a:ln>
          </p:spPr>
          <p:txBody>
            <a:bodyPr rtlCol="0" anchor="ctr"/>
            <a:lstStyle/>
            <a:p>
              <a:pPr algn="ctr"/>
            </a:p>
          </p:txBody>
        </p:sp>
        <p:sp>
          <p:nvSpPr>
            <p:cNvPr id="229" name="Mark">
              <a:extLst>
                <a:ext uri="{C183D7F6-B498-43B3-948B-1728B52AA6E4}">
                  <adec:decorative xmlns:adec="http://schemas.microsoft.com/office/drawing/2017/decorative" val="1"/>
                </a:ext>
              </a:extLst>
            </p:cNvPr>
            <p:cNvSpPr/>
            <p:nvPr/>
          </p:nvSpPr>
          <p:spPr>
            <a:xfrm>
              <a:off x="3065526" y="5638648"/>
              <a:ext cx="141732" cy="141732"/>
            </a:xfrm>
            <a:prstGeom prst="ellipse">
              <a:avLst/>
            </a:prstGeom>
            <a:solidFill>
              <a:srgbClr val="C5CCC0"/>
            </a:solidFill>
            <a:ln w="9525">
              <a:solidFill>
                <a:srgbClr val="6B776E"/>
              </a:solidFill>
            </a:ln>
          </p:spPr>
          <p:txBody>
            <a:bodyPr rtlCol="0" anchor="ctr"/>
            <a:lstStyle/>
            <a:p>
              <a:pPr algn="ctr"/>
            </a:p>
          </p:txBody>
        </p:sp>
        <p:sp>
          <p:nvSpPr>
            <p:cNvPr id="230" name="Mark">
              <a:extLst>
                <a:ext uri="{C183D7F6-B498-43B3-948B-1728B52AA6E4}">
                  <adec:decorative xmlns:adec="http://schemas.microsoft.com/office/drawing/2017/decorative" val="1"/>
                </a:ext>
              </a:extLst>
            </p:cNvPr>
            <p:cNvSpPr/>
            <p:nvPr/>
          </p:nvSpPr>
          <p:spPr>
            <a:xfrm>
              <a:off x="3262122" y="5638648"/>
              <a:ext cx="141732" cy="141732"/>
            </a:xfrm>
            <a:prstGeom prst="ellipse">
              <a:avLst/>
            </a:prstGeom>
            <a:solidFill>
              <a:srgbClr val="C5CCC0"/>
            </a:solidFill>
            <a:ln w="9525">
              <a:solidFill>
                <a:srgbClr val="6B776E"/>
              </a:solidFill>
            </a:ln>
          </p:spPr>
          <p:txBody>
            <a:bodyPr rtlCol="0" anchor="ctr"/>
            <a:lstStyle/>
            <a:p>
              <a:pPr algn="ctr"/>
            </a:p>
          </p:txBody>
        </p:sp>
        <p:sp>
          <p:nvSpPr>
            <p:cNvPr id="231" name="Mark">
              <a:extLst>
                <a:ext uri="{C183D7F6-B498-43B3-948B-1728B52AA6E4}">
                  <adec:decorative xmlns:adec="http://schemas.microsoft.com/office/drawing/2017/decorative" val="1"/>
                </a:ext>
              </a:extLst>
            </p:cNvPr>
            <p:cNvSpPr/>
            <p:nvPr/>
          </p:nvSpPr>
          <p:spPr>
            <a:xfrm>
              <a:off x="3458718" y="5638648"/>
              <a:ext cx="141732" cy="141732"/>
            </a:xfrm>
            <a:prstGeom prst="ellipse">
              <a:avLst/>
            </a:prstGeom>
            <a:solidFill>
              <a:srgbClr val="C5CCC0"/>
            </a:solidFill>
            <a:ln w="9525">
              <a:solidFill>
                <a:srgbClr val="6B776E"/>
              </a:solidFill>
            </a:ln>
          </p:spPr>
          <p:txBody>
            <a:bodyPr rtlCol="0" anchor="ctr"/>
            <a:lstStyle/>
            <a:p>
              <a:pPr algn="ctr"/>
            </a:p>
          </p:txBody>
        </p:sp>
        <p:sp>
          <p:nvSpPr>
            <p:cNvPr id="232" name="Mark">
              <a:extLst>
                <a:ext uri="{C183D7F6-B498-43B3-948B-1728B52AA6E4}">
                  <adec:decorative xmlns:adec="http://schemas.microsoft.com/office/drawing/2017/decorative" val="1"/>
                </a:ext>
              </a:extLst>
            </p:cNvPr>
            <p:cNvSpPr/>
            <p:nvPr/>
          </p:nvSpPr>
          <p:spPr>
            <a:xfrm>
              <a:off x="3655314" y="5638648"/>
              <a:ext cx="141732" cy="141732"/>
            </a:xfrm>
            <a:prstGeom prst="ellipse">
              <a:avLst/>
            </a:prstGeom>
            <a:solidFill>
              <a:srgbClr val="C5CCC0"/>
            </a:solidFill>
            <a:ln w="9525">
              <a:solidFill>
                <a:srgbClr val="6B776E"/>
              </a:solidFill>
            </a:ln>
          </p:spPr>
          <p:txBody>
            <a:bodyPr rtlCol="0" anchor="ctr"/>
            <a:lstStyle/>
            <a:p>
              <a:pPr algn="ctr"/>
            </a:p>
          </p:txBody>
        </p:sp>
        <p:sp>
          <p:nvSpPr>
            <p:cNvPr id="233" name="Mark">
              <a:extLst>
                <a:ext uri="{C183D7F6-B498-43B3-948B-1728B52AA6E4}">
                  <adec:decorative xmlns:adec="http://schemas.microsoft.com/office/drawing/2017/decorative" val="1"/>
                </a:ext>
              </a:extLst>
            </p:cNvPr>
            <p:cNvSpPr/>
            <p:nvPr/>
          </p:nvSpPr>
          <p:spPr>
            <a:xfrm>
              <a:off x="3851910" y="5638648"/>
              <a:ext cx="141732" cy="141732"/>
            </a:xfrm>
            <a:prstGeom prst="ellipse">
              <a:avLst/>
            </a:prstGeom>
            <a:solidFill>
              <a:srgbClr val="C5CCC0"/>
            </a:solidFill>
            <a:ln w="9525">
              <a:solidFill>
                <a:srgbClr val="6B776E"/>
              </a:solidFill>
            </a:ln>
          </p:spPr>
          <p:txBody>
            <a:bodyPr rtlCol="0" anchor="ctr"/>
            <a:lstStyle/>
            <a:p>
              <a:pPr algn="ctr"/>
            </a:p>
          </p:txBody>
        </p:sp>
        <p:sp>
          <p:nvSpPr>
            <p:cNvPr id="234" name="Mark">
              <a:extLst>
                <a:ext uri="{C183D7F6-B498-43B3-948B-1728B52AA6E4}">
                  <adec:decorative xmlns:adec="http://schemas.microsoft.com/office/drawing/2017/decorative" val="1"/>
                </a:ext>
              </a:extLst>
            </p:cNvPr>
            <p:cNvSpPr/>
            <p:nvPr/>
          </p:nvSpPr>
          <p:spPr>
            <a:xfrm>
              <a:off x="4048506" y="5638648"/>
              <a:ext cx="141732" cy="141732"/>
            </a:xfrm>
            <a:prstGeom prst="ellipse">
              <a:avLst/>
            </a:prstGeom>
            <a:solidFill>
              <a:srgbClr val="C5CCC0"/>
            </a:solidFill>
            <a:ln w="9525">
              <a:solidFill>
                <a:srgbClr val="6B776E"/>
              </a:solidFill>
            </a:ln>
          </p:spPr>
          <p:txBody>
            <a:bodyPr rtlCol="0" anchor="ctr"/>
            <a:lstStyle/>
            <a:p>
              <a:pPr algn="ctr"/>
            </a:p>
          </p:txBody>
        </p:sp>
        <p:sp>
          <p:nvSpPr>
            <p:cNvPr id="235" name="Mark">
              <a:extLst>
                <a:ext uri="{C183D7F6-B498-43B3-948B-1728B52AA6E4}">
                  <adec:decorative xmlns:adec="http://schemas.microsoft.com/office/drawing/2017/decorative" val="1"/>
                </a:ext>
              </a:extLst>
            </p:cNvPr>
            <p:cNvSpPr/>
            <p:nvPr/>
          </p:nvSpPr>
          <p:spPr>
            <a:xfrm>
              <a:off x="4245102" y="5638648"/>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6" name="Label">
              <a:extLst>
                <a:ext uri="{C183D7F6-B498-43B3-948B-1728B52AA6E4}">
                  <adec:decorative xmlns:adec="http://schemas.microsoft.com/office/drawing/2017/decorative" val="1"/>
                </a:ext>
              </a:extLst>
            </p:cNvPr>
            <p:cNvSpPr txBox="1"/>
            <p:nvPr/>
          </p:nvSpPr>
          <p:spPr>
            <a:xfrm>
              <a:off x="9966960" y="5572354"/>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9</a:t>
              </a:r>
            </a:p>
          </p:txBody>
        </p:sp>
        <p:cxnSp>
          <p:nvCxnSpPr>
            <p:cNvPr id="237" name="Rule">
              <a:extLst>
                <a:ext uri="{C183D7F6-B498-43B3-948B-1728B52AA6E4}">
                  <adec:decorative xmlns:adec="http://schemas.microsoft.com/office/drawing/2017/decorative" val="1"/>
                </a:ext>
              </a:extLst>
            </p:cNvPr>
            <p:cNvCxnSpPr/>
            <p:nvPr/>
          </p:nvCxnSpPr>
          <p:spPr>
            <a:xfrm>
              <a:off x="731520" y="6082589"/>
              <a:ext cx="10744200" cy="0"/>
            </a:xfrm>
            <a:prstGeom prst="line">
              <a:avLst/>
            </a:prstGeom>
            <a:ln w="6350">
              <a:solidFill>
                <a:srgbClr val="D7D1C1"/>
              </a:solidFill>
              <a:prstDash val="dash"/>
            </a:ln>
          </p:spPr>
        </p:cxnSp>
        <p:sp>
          <p:nvSpPr>
            <p:cNvPr id="238" name="Label">
              <a:extLst>
                <a:ext uri="{C183D7F6-B498-43B3-948B-1728B52AA6E4}">
                  <adec:decorative xmlns:adec="http://schemas.microsoft.com/office/drawing/2017/decorative" val="1"/>
                </a:ext>
              </a:extLst>
            </p:cNvPr>
            <p:cNvSpPr txBox="1"/>
            <p:nvPr/>
          </p:nvSpPr>
          <p:spPr>
            <a:xfrm>
              <a:off x="731520" y="58210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Other</a:t>
              </a:r>
            </a:p>
          </p:txBody>
        </p:sp>
        <p:sp>
          <p:nvSpPr>
            <p:cNvPr id="239" name="Mark">
              <a:extLst>
                <a:ext uri="{C183D7F6-B498-43B3-948B-1728B52AA6E4}">
                  <adec:decorative xmlns:adec="http://schemas.microsoft.com/office/drawing/2017/decorative" val="1"/>
                </a:ext>
              </a:extLst>
            </p:cNvPr>
            <p:cNvSpPr/>
            <p:nvPr/>
          </p:nvSpPr>
          <p:spPr>
            <a:xfrm>
              <a:off x="2672334" y="5887364"/>
              <a:ext cx="141732" cy="141732"/>
            </a:xfrm>
            <a:prstGeom prst="ellipse">
              <a:avLst/>
            </a:prstGeom>
            <a:solidFill>
              <a:srgbClr val="C5CCC0"/>
            </a:solidFill>
            <a:ln w="9525">
              <a:solidFill>
                <a:srgbClr val="6B776E"/>
              </a:solidFill>
            </a:ln>
          </p:spPr>
          <p:txBody>
            <a:bodyPr rtlCol="0" anchor="ctr"/>
            <a:lstStyle/>
            <a:p>
              <a:pPr algn="ctr"/>
            </a:p>
          </p:txBody>
        </p:sp>
        <p:sp>
          <p:nvSpPr>
            <p:cNvPr id="240" name="Mark">
              <a:extLst>
                <a:ext uri="{C183D7F6-B498-43B3-948B-1728B52AA6E4}">
                  <adec:decorative xmlns:adec="http://schemas.microsoft.com/office/drawing/2017/decorative" val="1"/>
                </a:ext>
              </a:extLst>
            </p:cNvPr>
            <p:cNvSpPr/>
            <p:nvPr/>
          </p:nvSpPr>
          <p:spPr>
            <a:xfrm>
              <a:off x="2868930" y="5887364"/>
              <a:ext cx="141732" cy="141732"/>
            </a:xfrm>
            <a:prstGeom prst="ellipse">
              <a:avLst/>
            </a:prstGeom>
            <a:solidFill>
              <a:srgbClr val="C5CCC0"/>
            </a:solidFill>
            <a:ln w="9525">
              <a:solidFill>
                <a:srgbClr val="6B776E"/>
              </a:solidFill>
            </a:ln>
          </p:spPr>
          <p:txBody>
            <a:bodyPr rtlCol="0" anchor="ctr"/>
            <a:lstStyle/>
            <a:p>
              <a:pPr algn="ctr"/>
            </a:p>
          </p:txBody>
        </p:sp>
        <p:sp>
          <p:nvSpPr>
            <p:cNvPr id="241" name="Mark">
              <a:extLst>
                <a:ext uri="{C183D7F6-B498-43B3-948B-1728B52AA6E4}">
                  <adec:decorative xmlns:adec="http://schemas.microsoft.com/office/drawing/2017/decorative" val="1"/>
                </a:ext>
              </a:extLst>
            </p:cNvPr>
            <p:cNvSpPr/>
            <p:nvPr/>
          </p:nvSpPr>
          <p:spPr>
            <a:xfrm>
              <a:off x="3065526" y="5887364"/>
              <a:ext cx="141732" cy="141732"/>
            </a:xfrm>
            <a:prstGeom prst="ellipse">
              <a:avLst/>
            </a:prstGeom>
            <a:solidFill>
              <a:srgbClr val="C5CCC0"/>
            </a:solidFill>
            <a:ln w="9525">
              <a:solidFill>
                <a:srgbClr val="6B776E"/>
              </a:solidFill>
            </a:ln>
          </p:spPr>
          <p:txBody>
            <a:bodyPr rtlCol="0" anchor="ctr"/>
            <a:lstStyle/>
            <a:p>
              <a:pPr algn="ctr"/>
            </a:p>
          </p:txBody>
        </p:sp>
        <p:sp>
          <p:nvSpPr>
            <p:cNvPr id="242" name="Mark">
              <a:extLst>
                <a:ext uri="{C183D7F6-B498-43B3-948B-1728B52AA6E4}">
                  <adec:decorative xmlns:adec="http://schemas.microsoft.com/office/drawing/2017/decorative" val="1"/>
                </a:ext>
              </a:extLst>
            </p:cNvPr>
            <p:cNvSpPr/>
            <p:nvPr/>
          </p:nvSpPr>
          <p:spPr>
            <a:xfrm>
              <a:off x="3262122" y="5887364"/>
              <a:ext cx="141732" cy="141732"/>
            </a:xfrm>
            <a:prstGeom prst="ellipse">
              <a:avLst/>
            </a:prstGeom>
            <a:solidFill>
              <a:srgbClr val="C5CCC0"/>
            </a:solidFill>
            <a:ln w="9525">
              <a:solidFill>
                <a:srgbClr val="6B776E"/>
              </a:solidFill>
            </a:ln>
          </p:spPr>
          <p:txBody>
            <a:bodyPr rtlCol="0" anchor="ctr"/>
            <a:lstStyle/>
            <a:p>
              <a:pPr algn="ctr"/>
            </a:p>
          </p:txBody>
        </p:sp>
        <p:sp>
          <p:nvSpPr>
            <p:cNvPr id="243" name="Mark">
              <a:extLst>
                <a:ext uri="{C183D7F6-B498-43B3-948B-1728B52AA6E4}">
                  <adec:decorative xmlns:adec="http://schemas.microsoft.com/office/drawing/2017/decorative" val="1"/>
                </a:ext>
              </a:extLst>
            </p:cNvPr>
            <p:cNvSpPr/>
            <p:nvPr/>
          </p:nvSpPr>
          <p:spPr>
            <a:xfrm>
              <a:off x="3458718" y="5887364"/>
              <a:ext cx="141732" cy="141732"/>
            </a:xfrm>
            <a:prstGeom prst="ellipse">
              <a:avLst/>
            </a:prstGeom>
            <a:solidFill>
              <a:srgbClr val="C5CCC0"/>
            </a:solidFill>
            <a:ln w="9525">
              <a:solidFill>
                <a:srgbClr val="6B776E"/>
              </a:solidFill>
            </a:ln>
          </p:spPr>
          <p:txBody>
            <a:bodyPr rtlCol="0" anchor="ctr"/>
            <a:lstStyle/>
            <a:p>
              <a:pPr algn="ctr"/>
            </a:p>
          </p:txBody>
        </p:sp>
        <p:sp>
          <p:nvSpPr>
            <p:cNvPr id="244" name="Mark">
              <a:extLst>
                <a:ext uri="{C183D7F6-B498-43B3-948B-1728B52AA6E4}">
                  <adec:decorative xmlns:adec="http://schemas.microsoft.com/office/drawing/2017/decorative" val="1"/>
                </a:ext>
              </a:extLst>
            </p:cNvPr>
            <p:cNvSpPr/>
            <p:nvPr/>
          </p:nvSpPr>
          <p:spPr>
            <a:xfrm>
              <a:off x="3655314"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5" name="Mark">
              <a:extLst>
                <a:ext uri="{C183D7F6-B498-43B3-948B-1728B52AA6E4}">
                  <adec:decorative xmlns:adec="http://schemas.microsoft.com/office/drawing/2017/decorative" val="1"/>
                </a:ext>
              </a:extLst>
            </p:cNvPr>
            <p:cNvSpPr/>
            <p:nvPr/>
          </p:nvSpPr>
          <p:spPr>
            <a:xfrm>
              <a:off x="3851910"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6" name="Mark">
              <a:extLst>
                <a:ext uri="{C183D7F6-B498-43B3-948B-1728B52AA6E4}">
                  <adec:decorative xmlns:adec="http://schemas.microsoft.com/office/drawing/2017/decorative" val="1"/>
                </a:ext>
              </a:extLst>
            </p:cNvPr>
            <p:cNvSpPr/>
            <p:nvPr/>
          </p:nvSpPr>
          <p:spPr>
            <a:xfrm>
              <a:off x="4021074" y="5859932"/>
              <a:ext cx="196596" cy="196596"/>
            </a:xfrm>
            <a:prstGeom prst="diamond">
              <a:avLst/>
            </a:prstGeom>
            <a:solidFill>
              <a:srgbClr val="7A3F24"/>
            </a:solidFill>
            <a:ln w="9525">
              <a:solidFill>
                <a:srgbClr val="7A3F24"/>
              </a:solidFill>
            </a:ln>
          </p:spPr>
          <p:txBody>
            <a:bodyPr rtlCol="0" anchor="ctr"/>
            <a:lstStyle/>
            <a:p>
              <a:pPr algn="ctr"/>
            </a:p>
          </p:txBody>
        </p:sp>
        <p:sp>
          <p:nvSpPr>
            <p:cNvPr id="247" name="Label">
              <a:extLst>
                <a:ext uri="{C183D7F6-B498-43B3-948B-1728B52AA6E4}">
                  <adec:decorative xmlns:adec="http://schemas.microsoft.com/office/drawing/2017/decorative" val="1"/>
                </a:ext>
              </a:extLst>
            </p:cNvPr>
            <p:cNvSpPr txBox="1"/>
            <p:nvPr/>
          </p:nvSpPr>
          <p:spPr>
            <a:xfrm>
              <a:off x="9966960" y="58210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8</a:t>
              </a:r>
            </a:p>
          </p:txBody>
        </p:sp>
        <p:sp>
          <p:nvSpPr>
            <p:cNvPr id="248" name="Label">
              <a:extLst>
                <a:ext uri="{C183D7F6-B498-43B3-948B-1728B52AA6E4}">
                  <adec:decorative xmlns:adec="http://schemas.microsoft.com/office/drawing/2017/decorative" val="1"/>
                </a:ext>
              </a:extLst>
            </p:cNvPr>
            <p:cNvSpPr txBox="1"/>
            <p:nvPr/>
          </p:nvSpPr>
          <p:spPr>
            <a:xfrm>
              <a:off x="10789920" y="582107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grpSp>
      <p:sp>
        <p:nvSpPr>
          <p:cNvPr id="249" name="Caption"/>
          <p:cNvSpPr txBox="1"/>
          <p:nvPr/>
        </p:nvSpPr>
        <p:spPr>
          <a:xfrm>
            <a:off x="731520" y="6126480"/>
            <a:ext cx="10698480"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Left to right in each row: affirmed, not reached, harmless error, reversed. A family counts an opinion once, under its first match.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Reversed in 8 of 176 opinions, about 1 in 22</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3 / 9</a:t>
            </a:r>
          </a:p>
        </p:txBody>
      </p:sp>
      <p:sp>
        <p:nvSpPr>
          <p:cNvPr id="6" name="Key figure"/>
          <p:cNvSpPr txBox="1"/>
          <p:nvPr/>
        </p:nvSpPr>
        <p:spPr>
          <a:xfrm>
            <a:off x="731520" y="1783080"/>
            <a:ext cx="3840480" cy="1097280"/>
          </a:xfrm>
          <a:prstGeom prst="rect">
            <a:avLst/>
          </a:prstGeom>
          <a:noFill/>
        </p:spPr>
        <p:txBody>
          <a:bodyPr wrap="square" lIns="0" rIns="0" tIns="0" bIns="0" anchor="ctr">
            <a:noAutofit/>
          </a:bodyPr>
          <a:lstStyle/>
          <a:p>
            <a:pPr algn="l">
              <a:lnSpc>
                <a:spcPct val="100000"/>
              </a:lnSpc>
              <a:spcAft>
                <a:spcPts val="0"/>
              </a:spcAft>
            </a:pPr>
            <a:r>
              <a:rPr sz="6600" b="0" i="0" lang="en-US">
                <a:solidFill>
                  <a:srgbClr val="7A3F24"/>
                </a:solidFill>
                <a:latin typeface="Century Schoolbook"/>
              </a:rPr>
              <a:t>8 of 176</a:t>
            </a:r>
          </a:p>
        </p:txBody>
      </p:sp>
      <p:sp>
        <p:nvSpPr>
          <p:cNvPr id="7" name="Key sentence"/>
          <p:cNvSpPr txBox="1"/>
          <p:nvPr/>
        </p:nvSpPr>
        <p:spPr>
          <a:xfrm>
            <a:off x="4572000" y="1645920"/>
            <a:ext cx="6858000" cy="1463040"/>
          </a:xfrm>
          <a:prstGeom prst="rect">
            <a:avLst/>
          </a:prstGeom>
          <a:noFill/>
        </p:spPr>
        <p:txBody>
          <a:bodyPr wrap="square" lIns="0" rIns="0" tIns="0" bIns="0" anchor="ctr">
            <a:noAutofit/>
          </a:bodyPr>
          <a:lstStyle/>
          <a:p>
            <a:pPr algn="l">
              <a:lnSpc>
                <a:spcPct val="110000"/>
              </a:lnSpc>
              <a:spcAft>
                <a:spcPts val="0"/>
              </a:spcAft>
            </a:pPr>
            <a:r>
              <a:rPr sz="2000" b="0" i="0" lang="en-US">
                <a:solidFill>
                  <a:srgbClr val="22241E"/>
                </a:solidFill>
                <a:latin typeface="Century Schoolbook"/>
              </a:rPr>
              <a:t>opinions were reversed because of an evidence ruling, in whole or in part: 4.5%, with a 95% Wilson score interval of 2.3% to 8.7% (about 1 in 11 to 1 in 43).</a:t>
            </a:r>
          </a:p>
        </p:txBody>
      </p:sp>
      <p:grpSp>
        <p:nvGrpSpPr>
          <p:cNvPr id="8" name="Outcome bar" descr="Bar divided in proportion for the 176 opinions: 117 no error (66.5%), 41 error, harmless (23.3%), 10 raised, not reached (5.7%), 8 reversed (4.5%)."/>
          <p:cNvGrpSpPr/>
          <p:nvPr/>
        </p:nvGrpSpPr>
        <p:grpSpPr>
          <a:xfrm>
            <a:off x="731520" y="3291840"/>
            <a:ext cx="10725912" cy="640080"/>
            <a:chOff x="731520" y="3291840"/>
            <a:chExt cx="10725912" cy="640080"/>
          </a:xfrm>
        </p:grpSpPr>
        <p:sp>
          <p:nvSpPr>
            <p:cNvPr id="9" name="Panel">
              <a:extLst>
                <a:ext uri="{C183D7F6-B498-43B3-948B-1728B52AA6E4}">
                  <adec:decorative xmlns:adec="http://schemas.microsoft.com/office/drawing/2017/decorative" val="1"/>
                </a:ext>
              </a:extLst>
            </p:cNvPr>
            <p:cNvSpPr/>
            <p:nvPr/>
          </p:nvSpPr>
          <p:spPr>
            <a:xfrm>
              <a:off x="731520" y="3291840"/>
              <a:ext cx="7130294" cy="640080"/>
            </a:xfrm>
            <a:prstGeom prst="rect">
              <a:avLst/>
            </a:prstGeom>
            <a:solidFill>
              <a:srgbClr val="C5CCC0"/>
            </a:solidFill>
            <a:ln w="12700">
              <a:solidFill>
                <a:srgbClr val="6B776E"/>
              </a:solidFill>
            </a:ln>
          </p:spPr>
          <p:txBody>
            <a:bodyPr rtlCol="0" anchor="ctr"/>
            <a:lstStyle/>
            <a:p>
              <a:pPr algn="ctr"/>
            </a:p>
          </p:txBody>
        </p:sp>
        <p:sp>
          <p:nvSpPr>
            <p:cNvPr id="10" name="Label">
              <a:extLst>
                <a:ext uri="{C183D7F6-B498-43B3-948B-1728B52AA6E4}">
                  <adec:decorative xmlns:adec="http://schemas.microsoft.com/office/drawing/2017/decorative" val="1"/>
                </a:ext>
              </a:extLst>
            </p:cNvPr>
            <p:cNvSpPr txBox="1"/>
            <p:nvPr/>
          </p:nvSpPr>
          <p:spPr>
            <a:xfrm>
              <a:off x="731520" y="3291840"/>
              <a:ext cx="7130294"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117</a:t>
              </a:r>
            </a:p>
          </p:txBody>
        </p:sp>
        <p:sp>
          <p:nvSpPr>
            <p:cNvPr id="11" name="Panel">
              <a:extLst>
                <a:ext uri="{C183D7F6-B498-43B3-948B-1728B52AA6E4}">
                  <adec:decorative xmlns:adec="http://schemas.microsoft.com/office/drawing/2017/decorative" val="1"/>
                </a:ext>
              </a:extLst>
            </p:cNvPr>
            <p:cNvSpPr/>
            <p:nvPr/>
          </p:nvSpPr>
          <p:spPr>
            <a:xfrm>
              <a:off x="7861814" y="3291840"/>
              <a:ext cx="2498650" cy="640080"/>
            </a:xfrm>
            <a:prstGeom prst="rect">
              <a:avLst/>
            </a:prstGeom>
            <a:solidFill>
              <a:srgbClr val="D9A441"/>
            </a:solidFill>
            <a:ln w="12700">
              <a:solidFill>
                <a:srgbClr val="8A6A1E"/>
              </a:solidFill>
            </a:ln>
          </p:spPr>
          <p:txBody>
            <a:bodyPr rtlCol="0" anchor="ctr"/>
            <a:lstStyle/>
            <a:p>
              <a:pPr algn="ctr"/>
            </a:p>
          </p:txBody>
        </p:sp>
        <p:sp>
          <p:nvSpPr>
            <p:cNvPr id="12" name="Label">
              <a:extLst>
                <a:ext uri="{C183D7F6-B498-43B3-948B-1728B52AA6E4}">
                  <adec:decorative xmlns:adec="http://schemas.microsoft.com/office/drawing/2017/decorative" val="1"/>
                </a:ext>
              </a:extLst>
            </p:cNvPr>
            <p:cNvSpPr txBox="1"/>
            <p:nvPr/>
          </p:nvSpPr>
          <p:spPr>
            <a:xfrm>
              <a:off x="7861814" y="3291840"/>
              <a:ext cx="2498650"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41</a:t>
              </a:r>
            </a:p>
          </p:txBody>
        </p:sp>
        <p:sp>
          <p:nvSpPr>
            <p:cNvPr id="13" name="Panel">
              <a:extLst>
                <a:ext uri="{C183D7F6-B498-43B3-948B-1728B52AA6E4}">
                  <adec:decorative xmlns:adec="http://schemas.microsoft.com/office/drawing/2017/decorative" val="1"/>
                </a:ext>
              </a:extLst>
            </p:cNvPr>
            <p:cNvSpPr/>
            <p:nvPr/>
          </p:nvSpPr>
          <p:spPr>
            <a:xfrm>
              <a:off x="10360464" y="3291840"/>
              <a:ext cx="609427" cy="640080"/>
            </a:xfrm>
            <a:prstGeom prst="rect">
              <a:avLst/>
            </a:prstGeom>
            <a:solidFill>
              <a:srgbClr val="F8F5EC"/>
            </a:solidFill>
            <a:ln w="12700">
              <a:solidFill>
                <a:srgbClr val="575A4F"/>
              </a:solidFill>
              <a:prstDash val="dash"/>
            </a:ln>
          </p:spPr>
          <p:txBody>
            <a:bodyPr rtlCol="0" anchor="ctr"/>
            <a:lstStyle/>
            <a:p>
              <a:pPr algn="ctr"/>
            </a:p>
          </p:txBody>
        </p:sp>
        <p:sp>
          <p:nvSpPr>
            <p:cNvPr id="14" name="Panel">
              <a:extLst>
                <a:ext uri="{C183D7F6-B498-43B3-948B-1728B52AA6E4}">
                  <adec:decorative xmlns:adec="http://schemas.microsoft.com/office/drawing/2017/decorative" val="1"/>
                </a:ext>
              </a:extLst>
            </p:cNvPr>
            <p:cNvSpPr/>
            <p:nvPr/>
          </p:nvSpPr>
          <p:spPr>
            <a:xfrm>
              <a:off x="10969891" y="3291840"/>
              <a:ext cx="487541" cy="640080"/>
            </a:xfrm>
            <a:prstGeom prst="rect">
              <a:avLst/>
            </a:prstGeom>
            <a:solidFill>
              <a:srgbClr val="7A3F24"/>
            </a:solidFill>
            <a:ln w="12700">
              <a:solidFill>
                <a:srgbClr val="7A3F24"/>
              </a:solidFill>
            </a:ln>
          </p:spPr>
          <p:txBody>
            <a:bodyPr rtlCol="0" anchor="ctr"/>
            <a:lstStyle/>
            <a:p>
              <a:pPr algn="ctr"/>
            </a:p>
          </p:txBody>
        </p:sp>
      </p:grpSp>
      <p:sp>
        <p:nvSpPr>
          <p:cNvPr id="15" name="Mark">
            <a:extLst>
              <a:ext uri="{C183D7F6-B498-43B3-948B-1728B52AA6E4}">
                <adec:decorative xmlns:adec="http://schemas.microsoft.com/office/drawing/2017/decorative" val="1"/>
              </a:ext>
            </a:extLst>
          </p:cNvPr>
          <p:cNvSpPr/>
          <p:nvPr/>
        </p:nvSpPr>
        <p:spPr>
          <a:xfrm>
            <a:off x="749808" y="4279392"/>
            <a:ext cx="182880" cy="182880"/>
          </a:xfrm>
          <a:prstGeom prst="ellipse">
            <a:avLst/>
          </a:prstGeom>
          <a:solidFill>
            <a:srgbClr val="C5CCC0"/>
          </a:solidFill>
          <a:ln w="9525">
            <a:solidFill>
              <a:srgbClr val="6B776E"/>
            </a:solidFill>
          </a:ln>
        </p:spPr>
        <p:txBody>
          <a:bodyPr rtlCol="0" anchor="ctr"/>
          <a:lstStyle/>
          <a:p>
            <a:pPr algn="ctr"/>
          </a:p>
        </p:txBody>
      </p:sp>
      <p:sp>
        <p:nvSpPr>
          <p:cNvPr id="16" name="Legend"/>
          <p:cNvSpPr txBox="1"/>
          <p:nvPr/>
        </p:nvSpPr>
        <p:spPr>
          <a:xfrm>
            <a:off x="104241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117 no error</a:t>
            </a:r>
          </a:p>
        </p:txBody>
      </p:sp>
      <p:sp>
        <p:nvSpPr>
          <p:cNvPr id="17" name="Mark">
            <a:extLst>
              <a:ext uri="{C183D7F6-B498-43B3-948B-1728B52AA6E4}">
                <adec:decorative xmlns:adec="http://schemas.microsoft.com/office/drawing/2017/decorative" val="1"/>
              </a:ext>
            </a:extLst>
          </p:cNvPr>
          <p:cNvSpPr/>
          <p:nvPr/>
        </p:nvSpPr>
        <p:spPr>
          <a:xfrm>
            <a:off x="3447288" y="4279392"/>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 name="Legend"/>
          <p:cNvSpPr txBox="1"/>
          <p:nvPr/>
        </p:nvSpPr>
        <p:spPr>
          <a:xfrm>
            <a:off x="373989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41 error, harmless</a:t>
            </a:r>
          </a:p>
        </p:txBody>
      </p:sp>
      <p:sp>
        <p:nvSpPr>
          <p:cNvPr id="19" name="Mark">
            <a:extLst>
              <a:ext uri="{C183D7F6-B498-43B3-948B-1728B52AA6E4}">
                <adec:decorative xmlns:adec="http://schemas.microsoft.com/office/drawing/2017/decorative" val="1"/>
              </a:ext>
            </a:extLst>
          </p:cNvPr>
          <p:cNvSpPr/>
          <p:nvPr/>
        </p:nvSpPr>
        <p:spPr>
          <a:xfrm>
            <a:off x="6144768" y="4279392"/>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20" name="Legend"/>
          <p:cNvSpPr txBox="1"/>
          <p:nvPr/>
        </p:nvSpPr>
        <p:spPr>
          <a:xfrm>
            <a:off x="643737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10 raised, not reached</a:t>
            </a:r>
          </a:p>
        </p:txBody>
      </p:sp>
      <p:sp>
        <p:nvSpPr>
          <p:cNvPr id="21" name="Mark">
            <a:extLst>
              <a:ext uri="{C183D7F6-B498-43B3-948B-1728B52AA6E4}">
                <adec:decorative xmlns:adec="http://schemas.microsoft.com/office/drawing/2017/decorative" val="1"/>
              </a:ext>
            </a:extLst>
          </p:cNvPr>
          <p:cNvSpPr/>
          <p:nvPr/>
        </p:nvSpPr>
        <p:spPr>
          <a:xfrm>
            <a:off x="8810244" y="4247388"/>
            <a:ext cx="246888" cy="246888"/>
          </a:xfrm>
          <a:prstGeom prst="diamond">
            <a:avLst/>
          </a:prstGeom>
          <a:solidFill>
            <a:srgbClr val="7A3F24"/>
          </a:solidFill>
          <a:ln w="9525">
            <a:solidFill>
              <a:srgbClr val="7A3F24"/>
            </a:solidFill>
          </a:ln>
        </p:spPr>
        <p:txBody>
          <a:bodyPr rtlCol="0" anchor="ctr"/>
          <a:lstStyle/>
          <a:p>
            <a:pPr algn="ctr"/>
          </a:p>
        </p:txBody>
      </p:sp>
      <p:sp>
        <p:nvSpPr>
          <p:cNvPr id="22" name="Legend"/>
          <p:cNvSpPr txBox="1"/>
          <p:nvPr/>
        </p:nvSpPr>
        <p:spPr>
          <a:xfrm>
            <a:off x="913485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8 reversed</a:t>
            </a:r>
          </a:p>
        </p:txBody>
      </p:sp>
      <p:sp>
        <p:nvSpPr>
          <p:cNvPr id="23" name="Explanation"/>
          <p:cNvSpPr txBox="1"/>
          <p:nvPr/>
        </p:nvSpPr>
        <p:spPr>
          <a:xfrm>
            <a:off x="731520" y="4892040"/>
            <a:ext cx="10725912" cy="1371600"/>
          </a:xfrm>
          <a:prstGeom prst="rect">
            <a:avLst/>
          </a:prstGeom>
          <a:noFill/>
        </p:spPr>
        <p:txBody>
          <a:bodyPr wrap="square" lIns="0" rIns="0" tIns="0" bIns="0" anchor="t">
            <a:noAutofit/>
          </a:bodyPr>
          <a:lstStyle/>
          <a:p>
            <a:pPr algn="l">
              <a:lnSpc>
                <a:spcPct val="112000"/>
              </a:lnSpc>
              <a:spcAft>
                <a:spcPts val="600"/>
              </a:spcAft>
            </a:pPr>
            <a:r>
              <a:rPr sz="2000" b="1" i="0" lang="en-US">
                <a:solidFill>
                  <a:srgbClr val="22241E"/>
                </a:solidFill>
                <a:latin typeface="Century Schoolbook"/>
              </a:rPr>
              <a:t>Error found or assumed in 49 of 176 (28%): </a:t>
            </a:r>
            <a:r>
              <a:rPr sz="2000" b="0" i="0" lang="en-US">
                <a:solidFill>
                  <a:srgbClr val="22241E"/>
                </a:solidFill>
                <a:latin typeface="Century Schoolbook"/>
              </a:rPr>
              <a:t>41 harmless, 8 reversed.</a:t>
            </a:r>
          </a:p>
          <a:p>
            <a:pPr algn="l">
              <a:lnSpc>
                <a:spcPct val="112000"/>
              </a:lnSpc>
              <a:spcAft>
                <a:spcPts val="0"/>
              </a:spcAft>
            </a:pPr>
            <a:r>
              <a:rPr sz="1800" b="0" i="0" lang="en-US">
                <a:solidFill>
                  <a:srgbClr val="575A4F"/>
                </a:solidFill>
                <a:latin typeface="Century Schoolbook"/>
              </a:rPr>
              <a:t>Where a court held the ruling proper and added an “even if error, harmless” holding, the opinion is coded by its primary holding. This is not the chance a trial ruling is reversed.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The four busiest rule families: 108 opinions, 1 reversal</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4 / 9</a:t>
            </a:r>
          </a:p>
        </p:txBody>
      </p:sp>
      <p:graphicFrame>
        <p:nvGraphicFramePr>
          <p:cNvPr id="6" name="Outcomes in the four busiest rule families" descr="Stacked horizontal bars of opinions by outcome in the four busiest rule families. Character &amp; other acts: 36 opinions, 27 no error, 0 raised not reached, 8 harmless, 1 reversed; Hearsay: 31 opinions, 19 no error, 3 raised not reached, 9 harmless, 0 reversed; Relevance &amp; balancing: 24 opinions, 10 no error, 2 raised not reached, 12 harmless, 0 reversed; Authentication: 17 opinions, 16 no error, 0 raised not reached, 1 harmless, 0 reversed." title="Outcomes in the four busiest rule families"/>
          <p:cNvGraphicFramePr>
            <a:graphicFrameLocks noGrp="1"/>
          </p:cNvGraphicFramePr>
          <p:nvPr/>
        </p:nvGraphicFramePr>
        <p:xfrm>
          <a:off x="640080" y="1783080"/>
          <a:ext cx="7040880" cy="4069080"/>
        </p:xfrm>
        <a:graphic>
          <a:graphicData uri="http://schemas.openxmlformats.org/drawingml/2006/chart">
            <c:chart xmlns:c="http://schemas.openxmlformats.org/drawingml/2006/chart" r:id="rId2"/>
          </a:graphicData>
        </a:graphic>
      </p:graphicFrame>
      <p:sp>
        <p:nvSpPr>
          <p:cNvPr id="7" name="Small segments"/>
          <p:cNvSpPr txBox="1"/>
          <p:nvPr/>
        </p:nvSpPr>
        <p:spPr>
          <a:xfrm>
            <a:off x="731520" y="5925312"/>
            <a:ext cx="6949440" cy="411480"/>
          </a:xfrm>
          <a:prstGeom prst="rect">
            <a:avLst/>
          </a:prstGeom>
          <a:noFill/>
        </p:spPr>
        <p:txBody>
          <a:bodyPr wrap="square" lIns="0" rIns="0" tIns="0" bIns="0" anchor="t">
            <a:noAutofit/>
          </a:bodyPr>
          <a:lstStyle/>
          <a:p>
            <a:pPr algn="l">
              <a:lnSpc>
                <a:spcPct val="105000"/>
              </a:lnSpc>
              <a:spcAft>
                <a:spcPts val="0"/>
              </a:spcAft>
            </a:pPr>
            <a:r>
              <a:rPr sz="1300" b="0" i="0" lang="en-US">
                <a:solidFill>
                  <a:srgbClr val="575A4F"/>
                </a:solidFill>
                <a:latin typeface="Calibri"/>
              </a:rPr>
              <a:t>Segments under 3 carry no label inside the bar: 1 reversed in Character &amp; other acts; 2 raised, not reached in Relevance &amp; balancing; 1 harmless in Authentication.</a:t>
            </a:r>
          </a:p>
        </p:txBody>
      </p:sp>
      <p:sp>
        <p:nvSpPr>
          <p:cNvPr id="8" name="Panel">
            <a:extLst>
              <a:ext uri="{C183D7F6-B498-43B3-948B-1728B52AA6E4}">
                <adec:decorative xmlns:adec="http://schemas.microsoft.com/office/drawing/2017/decorative" val="1"/>
              </a:ext>
            </a:extLst>
          </p:cNvPr>
          <p:cNvSpPr/>
          <p:nvPr/>
        </p:nvSpPr>
        <p:spPr>
          <a:xfrm>
            <a:off x="8001000" y="1828800"/>
            <a:ext cx="3456432" cy="4343400"/>
          </a:xfrm>
          <a:prstGeom prst="roundRect">
            <a:avLst>
              <a:gd name="adj" fmla="val 2116"/>
            </a:avLst>
          </a:prstGeom>
          <a:solidFill>
            <a:srgbClr val="F8F5EC"/>
          </a:solidFill>
          <a:ln w="9525">
            <a:solidFill>
              <a:srgbClr val="D7D1C1"/>
            </a:solidFill>
          </a:ln>
        </p:spPr>
        <p:txBody>
          <a:bodyPr rtlCol="0" anchor="ctr"/>
          <a:lstStyle/>
          <a:p>
            <a:pPr algn="ctr"/>
          </a:p>
        </p:txBody>
      </p:sp>
      <p:sp>
        <p:nvSpPr>
          <p:cNvPr id="9" name="Reasons"/>
          <p:cNvSpPr txBox="1"/>
          <p:nvPr/>
        </p:nvSpPr>
        <p:spPr>
          <a:xfrm>
            <a:off x="8229600" y="1965960"/>
            <a:ext cx="3017520" cy="411480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Why they hold</a:t>
            </a:r>
          </a:p>
          <a:p>
            <a:pPr algn="l">
              <a:lnSpc>
                <a:spcPct val="110000"/>
              </a:lnSpc>
              <a:spcAft>
                <a:spcPts val="800"/>
              </a:spcAft>
            </a:pPr>
            <a:r>
              <a:rPr sz="1700" b="1" i="0" lang="en-US">
                <a:solidFill>
                  <a:srgbClr val="22241E"/>
                </a:solidFill>
                <a:latin typeface="Century Schoolbook"/>
              </a:rPr>
              <a:t>Wide discretion. </a:t>
            </a:r>
            <a:r>
              <a:rPr sz="1700" b="0" i="0" lang="en-US">
                <a:solidFill>
                  <a:srgbClr val="22241E"/>
                </a:solidFill>
                <a:latin typeface="Century Schoolbook"/>
              </a:rPr>
              <a:t>Trial courts get room on balancing and foundation.</a:t>
            </a:r>
          </a:p>
          <a:p>
            <a:pPr algn="l">
              <a:lnSpc>
                <a:spcPct val="110000"/>
              </a:lnSpc>
              <a:spcAft>
                <a:spcPts val="800"/>
              </a:spcAft>
            </a:pPr>
            <a:r>
              <a:rPr sz="1700" b="1" i="0" lang="en-US">
                <a:solidFill>
                  <a:srgbClr val="22241E"/>
                </a:solidFill>
                <a:latin typeface="Century Schoolbook"/>
              </a:rPr>
              <a:t>Assume error, then affirm. </a:t>
            </a:r>
            <a:r>
              <a:rPr sz="1700" b="0" i="0" lang="en-US">
                <a:solidFill>
                  <a:srgbClr val="22241E"/>
                </a:solidFill>
                <a:latin typeface="Century Schoolbook"/>
              </a:rPr>
              <a:t>Courts often skip the merits and go to prejudice.</a:t>
            </a:r>
          </a:p>
          <a:p>
            <a:pPr algn="l">
              <a:lnSpc>
                <a:spcPct val="110000"/>
              </a:lnSpc>
              <a:spcAft>
                <a:spcPts val="800"/>
              </a:spcAft>
            </a:pPr>
            <a:r>
              <a:rPr sz="1700" b="1" i="0" lang="en-US">
                <a:solidFill>
                  <a:srgbClr val="22241E"/>
                </a:solidFill>
                <a:latin typeface="Century Schoolbook"/>
              </a:rPr>
              <a:t>Same facts elsewhere. </a:t>
            </a:r>
            <a:r>
              <a:rPr sz="1700" b="0" i="0" lang="en-US">
                <a:solidFill>
                  <a:srgbClr val="22241E"/>
                </a:solidFill>
                <a:latin typeface="Century Schoolbook"/>
              </a:rPr>
              <a:t>Cumulative evidence rarely changes the result.</a:t>
            </a:r>
          </a:p>
          <a:p>
            <a:pPr algn="l">
              <a:lnSpc>
                <a:spcPct val="110000"/>
              </a:lnSpc>
              <a:spcAft>
                <a:spcPts val="0"/>
              </a:spcAft>
            </a:pPr>
            <a:r>
              <a:rPr sz="1400" b="0" i="1" lang="en-US">
                <a:solidFill>
                  <a:srgbClr val="575A4F"/>
                </a:solidFill>
                <a:latin typeface="Calibri"/>
              </a:rPr>
              <a:t>Teaching reading of the opinions, not a coded finding.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Eight reversals: six let evidence in or let it reach the jury, two kept it out</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5 / 9</a:t>
            </a:r>
          </a:p>
        </p:txBody>
      </p:sp>
      <p:sp>
        <p:nvSpPr>
          <p:cNvPr id="6" name="Subhead"/>
          <p:cNvSpPr txBox="1"/>
          <p:nvPr/>
        </p:nvSpPr>
        <p:spPr>
          <a:xfrm>
            <a:off x="731520" y="1517904"/>
            <a:ext cx="10725912"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Seven are published; Boehm is a memorandum decision. All eight were checked against the court’s own documents by AI agents.</a:t>
            </a:r>
          </a:p>
        </p:txBody>
      </p:sp>
      <p:sp>
        <p:nvSpPr>
          <p:cNvPr id="7" name="Panel">
            <a:extLst>
              <a:ext uri="{C183D7F6-B498-43B3-948B-1728B52AA6E4}">
                <adec:decorative xmlns:adec="http://schemas.microsoft.com/office/drawing/2017/decorative" val="1"/>
              </a:ext>
            </a:extLst>
          </p:cNvPr>
          <p:cNvSpPr/>
          <p:nvPr/>
        </p:nvSpPr>
        <p:spPr>
          <a:xfrm>
            <a:off x="731520"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8" name="Rule"/>
          <p:cNvSpPr txBox="1"/>
          <p:nvPr/>
        </p:nvSpPr>
        <p:spPr>
          <a:xfrm>
            <a:off x="914400"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201</a:t>
            </a:r>
          </a:p>
        </p:txBody>
      </p:sp>
      <p:sp>
        <p:nvSpPr>
          <p:cNvPr id="9" name="Panel">
            <a:extLst>
              <a:ext uri="{C183D7F6-B498-43B3-948B-1728B52AA6E4}">
                <adec:decorative xmlns:adec="http://schemas.microsoft.com/office/drawing/2017/decorative" val="1"/>
              </a:ext>
            </a:extLst>
          </p:cNvPr>
          <p:cNvSpPr/>
          <p:nvPr/>
        </p:nvSpPr>
        <p:spPr>
          <a:xfrm>
            <a:off x="2240280" y="2029968"/>
            <a:ext cx="868680" cy="256032"/>
          </a:xfrm>
          <a:prstGeom prst="roundRect">
            <a:avLst>
              <a:gd name="adj" fmla="val 50000"/>
            </a:avLst>
          </a:prstGeom>
          <a:solidFill>
            <a:srgbClr val="1E4030"/>
          </a:solidFill>
          <a:ln>
            <a:noFill/>
          </a:ln>
        </p:spPr>
        <p:txBody>
          <a:bodyPr rtlCol="0" anchor="ctr"/>
          <a:lstStyle/>
          <a:p>
            <a:pPr algn="ctr"/>
          </a:p>
        </p:txBody>
      </p:sp>
      <p:sp>
        <p:nvSpPr>
          <p:cNvPr id="10" name="Direction"/>
          <p:cNvSpPr txBox="1"/>
          <p:nvPr/>
        </p:nvSpPr>
        <p:spPr>
          <a:xfrm>
            <a:off x="2240280"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1" name="Case"/>
          <p:cNvSpPr txBox="1"/>
          <p:nvPr/>
        </p:nvSpPr>
        <p:spPr>
          <a:xfrm>
            <a:off x="914400"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Matter of E.K.</a:t>
            </a:r>
          </a:p>
        </p:txBody>
      </p:sp>
      <p:sp>
        <p:nvSpPr>
          <p:cNvPr id="12" name="Ground"/>
          <p:cNvSpPr txBox="1"/>
          <p:nvPr/>
        </p:nvSpPr>
        <p:spPr>
          <a:xfrm>
            <a:off x="914400"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Judicial notice of drug-screen results in a CHINS case.</a:t>
            </a:r>
          </a:p>
        </p:txBody>
      </p:sp>
      <p:sp>
        <p:nvSpPr>
          <p:cNvPr id="13" name="Date and docket"/>
          <p:cNvSpPr txBox="1"/>
          <p:nvPr/>
        </p:nvSpPr>
        <p:spPr>
          <a:xfrm>
            <a:off x="914400"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Oct. 16, 2025 · No. 25A-JC-703</a:t>
            </a:r>
          </a:p>
        </p:txBody>
      </p:sp>
      <p:sp>
        <p:nvSpPr>
          <p:cNvPr id="14" name="Panel">
            <a:extLst>
              <a:ext uri="{C183D7F6-B498-43B3-948B-1728B52AA6E4}">
                <adec:decorative xmlns:adec="http://schemas.microsoft.com/office/drawing/2017/decorative" val="1"/>
              </a:ext>
            </a:extLst>
          </p:cNvPr>
          <p:cNvSpPr/>
          <p:nvPr/>
        </p:nvSpPr>
        <p:spPr>
          <a:xfrm>
            <a:off x="3456432"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15" name="Rule"/>
          <p:cNvSpPr txBox="1"/>
          <p:nvPr/>
        </p:nvSpPr>
        <p:spPr>
          <a:xfrm>
            <a:off x="3639312"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CONFRONTATION</a:t>
            </a:r>
          </a:p>
        </p:txBody>
      </p:sp>
      <p:sp>
        <p:nvSpPr>
          <p:cNvPr id="16" name="Panel">
            <a:extLst>
              <a:ext uri="{C183D7F6-B498-43B3-948B-1728B52AA6E4}">
                <adec:decorative xmlns:adec="http://schemas.microsoft.com/office/drawing/2017/decorative" val="1"/>
              </a:ext>
            </a:extLst>
          </p:cNvPr>
          <p:cNvSpPr/>
          <p:nvPr/>
        </p:nvSpPr>
        <p:spPr>
          <a:xfrm>
            <a:off x="4965192" y="2029968"/>
            <a:ext cx="868680" cy="256032"/>
          </a:xfrm>
          <a:prstGeom prst="roundRect">
            <a:avLst>
              <a:gd name="adj" fmla="val 50000"/>
            </a:avLst>
          </a:prstGeom>
          <a:solidFill>
            <a:srgbClr val="1E4030"/>
          </a:solidFill>
          <a:ln>
            <a:noFill/>
          </a:ln>
        </p:spPr>
        <p:txBody>
          <a:bodyPr rtlCol="0" anchor="ctr"/>
          <a:lstStyle/>
          <a:p>
            <a:pPr algn="ctr"/>
          </a:p>
        </p:txBody>
      </p:sp>
      <p:sp>
        <p:nvSpPr>
          <p:cNvPr id="17" name="Direction"/>
          <p:cNvSpPr txBox="1"/>
          <p:nvPr/>
        </p:nvSpPr>
        <p:spPr>
          <a:xfrm>
            <a:off x="4965192"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8" name="Case"/>
          <p:cNvSpPr txBox="1"/>
          <p:nvPr/>
        </p:nvSpPr>
        <p:spPr>
          <a:xfrm>
            <a:off x="3639312"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Taylor v. State</a:t>
            </a:r>
          </a:p>
        </p:txBody>
      </p:sp>
      <p:sp>
        <p:nvSpPr>
          <p:cNvPr id="19" name="Ground"/>
          <p:cNvSpPr txBox="1"/>
          <p:nvPr/>
        </p:nvSpPr>
        <p:spPr>
          <a:xfrm>
            <a:off x="3639312"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3–2 on transfer; State conceded Confrontation Clause error; not harmless.</a:t>
            </a:r>
          </a:p>
        </p:txBody>
      </p:sp>
      <p:sp>
        <p:nvSpPr>
          <p:cNvPr id="20" name="Date and docket"/>
          <p:cNvSpPr txBox="1"/>
          <p:nvPr/>
        </p:nvSpPr>
        <p:spPr>
          <a:xfrm>
            <a:off x="3639312"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Dec. 17, 2025 · No. 25S-CR-349</a:t>
            </a:r>
          </a:p>
        </p:txBody>
      </p:sp>
      <p:sp>
        <p:nvSpPr>
          <p:cNvPr id="21" name="Panel">
            <a:extLst>
              <a:ext uri="{C183D7F6-B498-43B3-948B-1728B52AA6E4}">
                <adec:decorative xmlns:adec="http://schemas.microsoft.com/office/drawing/2017/decorative" val="1"/>
              </a:ext>
            </a:extLst>
          </p:cNvPr>
          <p:cNvSpPr/>
          <p:nvPr/>
        </p:nvSpPr>
        <p:spPr>
          <a:xfrm>
            <a:off x="6181344"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22" name="Rule"/>
          <p:cNvSpPr txBox="1"/>
          <p:nvPr/>
        </p:nvSpPr>
        <p:spPr>
          <a:xfrm>
            <a:off x="6364224"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STATUTE</a:t>
            </a:r>
          </a:p>
        </p:txBody>
      </p:sp>
      <p:sp>
        <p:nvSpPr>
          <p:cNvPr id="23" name="Panel">
            <a:extLst>
              <a:ext uri="{C183D7F6-B498-43B3-948B-1728B52AA6E4}">
                <adec:decorative xmlns:adec="http://schemas.microsoft.com/office/drawing/2017/decorative" val="1"/>
              </a:ext>
            </a:extLst>
          </p:cNvPr>
          <p:cNvSpPr/>
          <p:nvPr/>
        </p:nvSpPr>
        <p:spPr>
          <a:xfrm>
            <a:off x="7690104" y="2029968"/>
            <a:ext cx="868680" cy="256032"/>
          </a:xfrm>
          <a:prstGeom prst="roundRect">
            <a:avLst>
              <a:gd name="adj" fmla="val 50000"/>
            </a:avLst>
          </a:prstGeom>
          <a:solidFill>
            <a:srgbClr val="1E4030"/>
          </a:solidFill>
          <a:ln>
            <a:noFill/>
          </a:ln>
        </p:spPr>
        <p:txBody>
          <a:bodyPr rtlCol="0" anchor="ctr"/>
          <a:lstStyle/>
          <a:p>
            <a:pPr algn="ctr"/>
          </a:p>
        </p:txBody>
      </p:sp>
      <p:sp>
        <p:nvSpPr>
          <p:cNvPr id="24" name="Direction"/>
          <p:cNvSpPr txBox="1"/>
          <p:nvPr/>
        </p:nvSpPr>
        <p:spPr>
          <a:xfrm>
            <a:off x="7690104"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25" name="Case"/>
          <p:cNvSpPr txBox="1"/>
          <p:nvPr/>
        </p:nvSpPr>
        <p:spPr>
          <a:xfrm>
            <a:off x="6364224"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Fischer v. State</a:t>
            </a:r>
          </a:p>
        </p:txBody>
      </p:sp>
      <p:sp>
        <p:nvSpPr>
          <p:cNvPr id="26" name="Ground"/>
          <p:cNvSpPr txBox="1"/>
          <p:nvPr/>
        </p:nvSpPr>
        <p:spPr>
          <a:xfrm>
            <a:off x="6364224"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Notice-and-demand statute barred a lab report; Level 1 count reversed.</a:t>
            </a:r>
          </a:p>
        </p:txBody>
      </p:sp>
      <p:sp>
        <p:nvSpPr>
          <p:cNvPr id="27" name="Date and docket"/>
          <p:cNvSpPr txBox="1"/>
          <p:nvPr/>
        </p:nvSpPr>
        <p:spPr>
          <a:xfrm>
            <a:off x="6364224"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Dec. 16, 2025 · No. 25A-CR-494</a:t>
            </a:r>
          </a:p>
        </p:txBody>
      </p:sp>
      <p:sp>
        <p:nvSpPr>
          <p:cNvPr id="28" name="Panel">
            <a:extLst>
              <a:ext uri="{C183D7F6-B498-43B3-948B-1728B52AA6E4}">
                <adec:decorative xmlns:adec="http://schemas.microsoft.com/office/drawing/2017/decorative" val="1"/>
              </a:ext>
            </a:extLst>
          </p:cNvPr>
          <p:cNvSpPr/>
          <p:nvPr/>
        </p:nvSpPr>
        <p:spPr>
          <a:xfrm>
            <a:off x="8906256"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29" name="Rule"/>
          <p:cNvSpPr txBox="1"/>
          <p:nvPr/>
        </p:nvSpPr>
        <p:spPr>
          <a:xfrm>
            <a:off x="9089136"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404(b)</a:t>
            </a:r>
          </a:p>
        </p:txBody>
      </p:sp>
      <p:sp>
        <p:nvSpPr>
          <p:cNvPr id="30" name="Panel">
            <a:extLst>
              <a:ext uri="{C183D7F6-B498-43B3-948B-1728B52AA6E4}">
                <adec:decorative xmlns:adec="http://schemas.microsoft.com/office/drawing/2017/decorative" val="1"/>
              </a:ext>
            </a:extLst>
          </p:cNvPr>
          <p:cNvSpPr/>
          <p:nvPr/>
        </p:nvSpPr>
        <p:spPr>
          <a:xfrm>
            <a:off x="10415016" y="2029968"/>
            <a:ext cx="868680" cy="256032"/>
          </a:xfrm>
          <a:prstGeom prst="roundRect">
            <a:avLst>
              <a:gd name="adj" fmla="val 50000"/>
            </a:avLst>
          </a:prstGeom>
          <a:solidFill>
            <a:srgbClr val="1E4030"/>
          </a:solidFill>
          <a:ln>
            <a:noFill/>
          </a:ln>
        </p:spPr>
        <p:txBody>
          <a:bodyPr rtlCol="0" anchor="ctr"/>
          <a:lstStyle/>
          <a:p>
            <a:pPr algn="ctr"/>
          </a:p>
        </p:txBody>
      </p:sp>
      <p:sp>
        <p:nvSpPr>
          <p:cNvPr id="31" name="Direction"/>
          <p:cNvSpPr txBox="1"/>
          <p:nvPr/>
        </p:nvSpPr>
        <p:spPr>
          <a:xfrm>
            <a:off x="10415016"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32" name="Case"/>
          <p:cNvSpPr txBox="1"/>
          <p:nvPr/>
        </p:nvSpPr>
        <p:spPr>
          <a:xfrm>
            <a:off x="9089136"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Morgan v. State</a:t>
            </a:r>
          </a:p>
        </p:txBody>
      </p:sp>
      <p:sp>
        <p:nvSpPr>
          <p:cNvPr id="33" name="Ground"/>
          <p:cNvSpPr txBox="1"/>
          <p:nvPr/>
        </p:nvSpPr>
        <p:spPr>
          <a:xfrm>
            <a:off x="9089136"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Excluded 404(b)/403 material reached the jury; mistrial denial reversed.</a:t>
            </a:r>
          </a:p>
        </p:txBody>
      </p:sp>
      <p:sp>
        <p:nvSpPr>
          <p:cNvPr id="34" name="Date and docket"/>
          <p:cNvSpPr txBox="1"/>
          <p:nvPr/>
        </p:nvSpPr>
        <p:spPr>
          <a:xfrm>
            <a:off x="9089136"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Feb. 25, 2026 · No. 25A-CR-836</a:t>
            </a:r>
          </a:p>
        </p:txBody>
      </p:sp>
      <p:sp>
        <p:nvSpPr>
          <p:cNvPr id="35" name="Panel">
            <a:extLst>
              <a:ext uri="{C183D7F6-B498-43B3-948B-1728B52AA6E4}">
                <adec:decorative xmlns:adec="http://schemas.microsoft.com/office/drawing/2017/decorative" val="1"/>
              </a:ext>
            </a:extLst>
          </p:cNvPr>
          <p:cNvSpPr/>
          <p:nvPr/>
        </p:nvSpPr>
        <p:spPr>
          <a:xfrm>
            <a:off x="731520"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36" name="Rule"/>
          <p:cNvSpPr txBox="1"/>
          <p:nvPr/>
        </p:nvSpPr>
        <p:spPr>
          <a:xfrm>
            <a:off x="914400"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412</a:t>
            </a:r>
          </a:p>
        </p:txBody>
      </p:sp>
      <p:sp>
        <p:nvSpPr>
          <p:cNvPr id="37" name="Panel">
            <a:extLst>
              <a:ext uri="{C183D7F6-B498-43B3-948B-1728B52AA6E4}">
                <adec:decorative xmlns:adec="http://schemas.microsoft.com/office/drawing/2017/decorative" val="1"/>
              </a:ext>
            </a:extLst>
          </p:cNvPr>
          <p:cNvSpPr/>
          <p:nvPr/>
        </p:nvSpPr>
        <p:spPr>
          <a:xfrm>
            <a:off x="2240280" y="4343400"/>
            <a:ext cx="868680" cy="256032"/>
          </a:xfrm>
          <a:prstGeom prst="roundRect">
            <a:avLst>
              <a:gd name="adj" fmla="val 50000"/>
            </a:avLst>
          </a:prstGeom>
          <a:solidFill>
            <a:srgbClr val="1E4030"/>
          </a:solidFill>
          <a:ln>
            <a:noFill/>
          </a:ln>
        </p:spPr>
        <p:txBody>
          <a:bodyPr rtlCol="0" anchor="ctr"/>
          <a:lstStyle/>
          <a:p>
            <a:pPr algn="ctr"/>
          </a:p>
        </p:txBody>
      </p:sp>
      <p:sp>
        <p:nvSpPr>
          <p:cNvPr id="38" name="Direction"/>
          <p:cNvSpPr txBox="1"/>
          <p:nvPr/>
        </p:nvSpPr>
        <p:spPr>
          <a:xfrm>
            <a:off x="2240280"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39" name="Case"/>
          <p:cNvSpPr txBox="1"/>
          <p:nvPr/>
        </p:nvSpPr>
        <p:spPr>
          <a:xfrm>
            <a:off x="914400"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State v. Watson</a:t>
            </a:r>
          </a:p>
        </p:txBody>
      </p:sp>
      <p:sp>
        <p:nvSpPr>
          <p:cNvPr id="40" name="Ground"/>
          <p:cNvSpPr txBox="1"/>
          <p:nvPr/>
        </p:nvSpPr>
        <p:spPr>
          <a:xfrm>
            <a:off x="914400"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Prior accusations admitted pretrial; not shown demonstrably false.</a:t>
            </a:r>
          </a:p>
        </p:txBody>
      </p:sp>
      <p:sp>
        <p:nvSpPr>
          <p:cNvPr id="41" name="Date and docket"/>
          <p:cNvSpPr txBox="1"/>
          <p:nvPr/>
        </p:nvSpPr>
        <p:spPr>
          <a:xfrm>
            <a:off x="914400"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Mar. 18, 2026 · No. 25A-CR-1789</a:t>
            </a:r>
          </a:p>
        </p:txBody>
      </p:sp>
      <p:sp>
        <p:nvSpPr>
          <p:cNvPr id="42" name="Panel">
            <a:extLst>
              <a:ext uri="{C183D7F6-B498-43B3-948B-1728B52AA6E4}">
                <adec:decorative xmlns:adec="http://schemas.microsoft.com/office/drawing/2017/decorative" val="1"/>
              </a:ext>
            </a:extLst>
          </p:cNvPr>
          <p:cNvSpPr/>
          <p:nvPr/>
        </p:nvSpPr>
        <p:spPr>
          <a:xfrm>
            <a:off x="3456432"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43" name="Rule"/>
          <p:cNvSpPr txBox="1"/>
          <p:nvPr/>
        </p:nvSpPr>
        <p:spPr>
          <a:xfrm>
            <a:off x="3639312"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408</a:t>
            </a:r>
          </a:p>
        </p:txBody>
      </p:sp>
      <p:sp>
        <p:nvSpPr>
          <p:cNvPr id="44" name="Panel">
            <a:extLst>
              <a:ext uri="{C183D7F6-B498-43B3-948B-1728B52AA6E4}">
                <adec:decorative xmlns:adec="http://schemas.microsoft.com/office/drawing/2017/decorative" val="1"/>
              </a:ext>
            </a:extLst>
          </p:cNvPr>
          <p:cNvSpPr/>
          <p:nvPr/>
        </p:nvSpPr>
        <p:spPr>
          <a:xfrm>
            <a:off x="4965192" y="4343400"/>
            <a:ext cx="868680" cy="256032"/>
          </a:xfrm>
          <a:prstGeom prst="roundRect">
            <a:avLst>
              <a:gd name="adj" fmla="val 50000"/>
            </a:avLst>
          </a:prstGeom>
          <a:solidFill>
            <a:srgbClr val="7A3F24"/>
          </a:solidFill>
          <a:ln>
            <a:noFill/>
          </a:ln>
        </p:spPr>
        <p:txBody>
          <a:bodyPr rtlCol="0" anchor="ctr"/>
          <a:lstStyle/>
          <a:p>
            <a:pPr algn="ctr"/>
          </a:p>
        </p:txBody>
      </p:sp>
      <p:sp>
        <p:nvSpPr>
          <p:cNvPr id="45" name="Direction"/>
          <p:cNvSpPr txBox="1"/>
          <p:nvPr/>
        </p:nvSpPr>
        <p:spPr>
          <a:xfrm>
            <a:off x="4965192"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46" name="Case"/>
          <p:cNvSpPr txBox="1"/>
          <p:nvPr/>
        </p:nvSpPr>
        <p:spPr>
          <a:xfrm>
            <a:off x="3639312"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Boehm v. Washboard</a:t>
            </a:r>
          </a:p>
        </p:txBody>
      </p:sp>
      <p:sp>
        <p:nvSpPr>
          <p:cNvPr id="47" name="Ground"/>
          <p:cNvSpPr txBox="1"/>
          <p:nvPr/>
        </p:nvSpPr>
        <p:spPr>
          <a:xfrm>
            <a:off x="3639312"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Memorandum. Striking Rule 408 emails was error; reversed in part.</a:t>
            </a:r>
          </a:p>
        </p:txBody>
      </p:sp>
      <p:sp>
        <p:nvSpPr>
          <p:cNvPr id="48" name="Date and docket"/>
          <p:cNvSpPr txBox="1"/>
          <p:nvPr/>
        </p:nvSpPr>
        <p:spPr>
          <a:xfrm>
            <a:off x="3639312"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Mar. 23, 2026 · No. 25A-CT-1008</a:t>
            </a:r>
          </a:p>
        </p:txBody>
      </p:sp>
      <p:sp>
        <p:nvSpPr>
          <p:cNvPr id="49" name="Panel">
            <a:extLst>
              <a:ext uri="{C183D7F6-B498-43B3-948B-1728B52AA6E4}">
                <adec:decorative xmlns:adec="http://schemas.microsoft.com/office/drawing/2017/decorative" val="1"/>
              </a:ext>
            </a:extLst>
          </p:cNvPr>
          <p:cNvSpPr/>
          <p:nvPr/>
        </p:nvSpPr>
        <p:spPr>
          <a:xfrm>
            <a:off x="6181344"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50" name="Rule"/>
          <p:cNvSpPr txBox="1"/>
          <p:nvPr/>
        </p:nvSpPr>
        <p:spPr>
          <a:xfrm>
            <a:off x="6364224"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704(b)</a:t>
            </a:r>
          </a:p>
        </p:txBody>
      </p:sp>
      <p:sp>
        <p:nvSpPr>
          <p:cNvPr id="51" name="Panel">
            <a:extLst>
              <a:ext uri="{C183D7F6-B498-43B3-948B-1728B52AA6E4}">
                <adec:decorative xmlns:adec="http://schemas.microsoft.com/office/drawing/2017/decorative" val="1"/>
              </a:ext>
            </a:extLst>
          </p:cNvPr>
          <p:cNvSpPr/>
          <p:nvPr/>
        </p:nvSpPr>
        <p:spPr>
          <a:xfrm>
            <a:off x="7690104" y="4343400"/>
            <a:ext cx="868680" cy="256032"/>
          </a:xfrm>
          <a:prstGeom prst="roundRect">
            <a:avLst>
              <a:gd name="adj" fmla="val 50000"/>
            </a:avLst>
          </a:prstGeom>
          <a:solidFill>
            <a:srgbClr val="1E4030"/>
          </a:solidFill>
          <a:ln>
            <a:noFill/>
          </a:ln>
        </p:spPr>
        <p:txBody>
          <a:bodyPr rtlCol="0" anchor="ctr"/>
          <a:lstStyle/>
          <a:p>
            <a:pPr algn="ctr"/>
          </a:p>
        </p:txBody>
      </p:sp>
      <p:sp>
        <p:nvSpPr>
          <p:cNvPr id="52" name="Direction"/>
          <p:cNvSpPr txBox="1"/>
          <p:nvPr/>
        </p:nvSpPr>
        <p:spPr>
          <a:xfrm>
            <a:off x="7690104"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53" name="Case"/>
          <p:cNvSpPr txBox="1"/>
          <p:nvPr/>
        </p:nvSpPr>
        <p:spPr>
          <a:xfrm>
            <a:off x="6364224"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Neace v. State</a:t>
            </a:r>
          </a:p>
        </p:txBody>
      </p:sp>
      <p:sp>
        <p:nvSpPr>
          <p:cNvPr id="54" name="Ground"/>
          <p:cNvSpPr txBox="1"/>
          <p:nvPr/>
        </p:nvSpPr>
        <p:spPr>
          <a:xfrm>
            <a:off x="6364224"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Vouching about a child victim; new trial ordered.</a:t>
            </a:r>
          </a:p>
        </p:txBody>
      </p:sp>
      <p:sp>
        <p:nvSpPr>
          <p:cNvPr id="55" name="Date and docket"/>
          <p:cNvSpPr txBox="1"/>
          <p:nvPr/>
        </p:nvSpPr>
        <p:spPr>
          <a:xfrm>
            <a:off x="6364224"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Apr. 21, 2026 · No. 25A-CR-1615</a:t>
            </a:r>
          </a:p>
        </p:txBody>
      </p:sp>
      <p:sp>
        <p:nvSpPr>
          <p:cNvPr id="56" name="Panel">
            <a:extLst>
              <a:ext uri="{C183D7F6-B498-43B3-948B-1728B52AA6E4}">
                <adec:decorative xmlns:adec="http://schemas.microsoft.com/office/drawing/2017/decorative" val="1"/>
              </a:ext>
            </a:extLst>
          </p:cNvPr>
          <p:cNvSpPr/>
          <p:nvPr/>
        </p:nvSpPr>
        <p:spPr>
          <a:xfrm>
            <a:off x="8906256"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57" name="Rule"/>
          <p:cNvSpPr txBox="1"/>
          <p:nvPr/>
        </p:nvSpPr>
        <p:spPr>
          <a:xfrm>
            <a:off x="9089136"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806</a:t>
            </a:r>
          </a:p>
        </p:txBody>
      </p:sp>
      <p:sp>
        <p:nvSpPr>
          <p:cNvPr id="58" name="Panel">
            <a:extLst>
              <a:ext uri="{C183D7F6-B498-43B3-948B-1728B52AA6E4}">
                <adec:decorative xmlns:adec="http://schemas.microsoft.com/office/drawing/2017/decorative" val="1"/>
              </a:ext>
            </a:extLst>
          </p:cNvPr>
          <p:cNvSpPr/>
          <p:nvPr/>
        </p:nvSpPr>
        <p:spPr>
          <a:xfrm>
            <a:off x="10415016" y="4343400"/>
            <a:ext cx="868680" cy="256032"/>
          </a:xfrm>
          <a:prstGeom prst="roundRect">
            <a:avLst>
              <a:gd name="adj" fmla="val 50000"/>
            </a:avLst>
          </a:prstGeom>
          <a:solidFill>
            <a:srgbClr val="7A3F24"/>
          </a:solidFill>
          <a:ln>
            <a:noFill/>
          </a:ln>
        </p:spPr>
        <p:txBody>
          <a:bodyPr rtlCol="0" anchor="ctr"/>
          <a:lstStyle/>
          <a:p>
            <a:pPr algn="ctr"/>
          </a:p>
        </p:txBody>
      </p:sp>
      <p:sp>
        <p:nvSpPr>
          <p:cNvPr id="59" name="Direction"/>
          <p:cNvSpPr txBox="1"/>
          <p:nvPr/>
        </p:nvSpPr>
        <p:spPr>
          <a:xfrm>
            <a:off x="10415016"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60" name="Case"/>
          <p:cNvSpPr txBox="1"/>
          <p:nvPr/>
        </p:nvSpPr>
        <p:spPr>
          <a:xfrm>
            <a:off x="9089136"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In re Trust of B. Alice McCoy</a:t>
            </a:r>
          </a:p>
        </p:txBody>
      </p:sp>
      <p:sp>
        <p:nvSpPr>
          <p:cNvPr id="61" name="Ground"/>
          <p:cNvSpPr txBox="1"/>
          <p:nvPr/>
        </p:nvSpPr>
        <p:spPr>
          <a:xfrm>
            <a:off x="9089136"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Impeaching emails excluded unreviewed; first Rule 806 ruling.</a:t>
            </a:r>
          </a:p>
        </p:txBody>
      </p:sp>
      <p:sp>
        <p:nvSpPr>
          <p:cNvPr id="62" name="Date and docket"/>
          <p:cNvSpPr txBox="1"/>
          <p:nvPr/>
        </p:nvSpPr>
        <p:spPr>
          <a:xfrm>
            <a:off x="9089136"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May 8, 2026 · No. 25A-TR-367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Seven of the eight reversals are published; the 124 memoranda produced one</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6 / 9</a:t>
            </a:r>
          </a:p>
        </p:txBody>
      </p:sp>
      <p:sp>
        <p:nvSpPr>
          <p:cNvPr id="6" name="Panel">
            <a:extLst>
              <a:ext uri="{C183D7F6-B498-43B3-948B-1728B52AA6E4}">
                <adec:decorative xmlns:adec="http://schemas.microsoft.com/office/drawing/2017/decorative" val="1"/>
              </a:ext>
            </a:extLst>
          </p:cNvPr>
          <p:cNvSpPr/>
          <p:nvPr/>
        </p:nvSpPr>
        <p:spPr>
          <a:xfrm>
            <a:off x="731520" y="1783080"/>
            <a:ext cx="5239512" cy="2011680"/>
          </a:xfrm>
          <a:prstGeom prst="roundRect">
            <a:avLst>
              <a:gd name="adj" fmla="val 2727"/>
            </a:avLst>
          </a:prstGeom>
          <a:solidFill>
            <a:srgbClr val="F8F5EC"/>
          </a:solidFill>
          <a:ln w="9525">
            <a:solidFill>
              <a:srgbClr val="D7D1C1"/>
            </a:solidFill>
          </a:ln>
        </p:spPr>
        <p:txBody>
          <a:bodyPr rtlCol="0" anchor="ctr"/>
          <a:lstStyle/>
          <a:p>
            <a:pPr algn="ctr"/>
          </a:p>
        </p:txBody>
      </p:sp>
      <p:sp>
        <p:nvSpPr>
          <p:cNvPr id="7" name="Count"/>
          <p:cNvSpPr txBox="1"/>
          <p:nvPr/>
        </p:nvSpPr>
        <p:spPr>
          <a:xfrm>
            <a:off x="1005840" y="1874520"/>
            <a:ext cx="4754880" cy="91440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7 of 52</a:t>
            </a:r>
          </a:p>
        </p:txBody>
      </p:sp>
      <p:sp>
        <p:nvSpPr>
          <p:cNvPr id="8" name="Label"/>
          <p:cNvSpPr txBox="1"/>
          <p:nvPr/>
        </p:nvSpPr>
        <p:spPr>
          <a:xfrm>
            <a:off x="1005840" y="2788920"/>
            <a:ext cx="4754880"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published opinions reversed</a:t>
            </a:r>
          </a:p>
        </p:txBody>
      </p:sp>
      <p:sp>
        <p:nvSpPr>
          <p:cNvPr id="9" name="Rate"/>
          <p:cNvSpPr txBox="1"/>
          <p:nvPr/>
        </p:nvSpPr>
        <p:spPr>
          <a:xfrm>
            <a:off x="1005840" y="3200400"/>
            <a:ext cx="4754880" cy="457200"/>
          </a:xfrm>
          <a:prstGeom prst="rect">
            <a:avLst/>
          </a:prstGeom>
          <a:noFill/>
        </p:spPr>
        <p:txBody>
          <a:bodyPr wrap="square" lIns="0" rIns="0" tIns="0" bIns="0" anchor="t">
            <a:noAutofit/>
          </a:bodyPr>
          <a:lstStyle/>
          <a:p>
            <a:pPr algn="l">
              <a:lnSpc>
                <a:spcPct val="110000"/>
              </a:lnSpc>
              <a:spcAft>
                <a:spcPts val="0"/>
              </a:spcAft>
            </a:pPr>
            <a:r>
              <a:rPr sz="1500" b="0" i="0" lang="en-US">
                <a:solidFill>
                  <a:srgbClr val="575A4F"/>
                </a:solidFill>
                <a:latin typeface="Calibri"/>
              </a:rPr>
              <a:t>13.5%; 95% Wilson score interval 6.7% to 25.3%</a:t>
            </a:r>
          </a:p>
        </p:txBody>
      </p:sp>
      <p:sp>
        <p:nvSpPr>
          <p:cNvPr id="10" name="Panel">
            <a:extLst>
              <a:ext uri="{C183D7F6-B498-43B3-948B-1728B52AA6E4}">
                <adec:decorative xmlns:adec="http://schemas.microsoft.com/office/drawing/2017/decorative" val="1"/>
              </a:ext>
            </a:extLst>
          </p:cNvPr>
          <p:cNvSpPr/>
          <p:nvPr/>
        </p:nvSpPr>
        <p:spPr>
          <a:xfrm>
            <a:off x="6217920" y="1783080"/>
            <a:ext cx="5239512" cy="2011680"/>
          </a:xfrm>
          <a:prstGeom prst="roundRect">
            <a:avLst>
              <a:gd name="adj" fmla="val 2727"/>
            </a:avLst>
          </a:prstGeom>
          <a:solidFill>
            <a:srgbClr val="F8F5EC"/>
          </a:solidFill>
          <a:ln w="9525">
            <a:solidFill>
              <a:srgbClr val="D7D1C1"/>
            </a:solidFill>
          </a:ln>
        </p:spPr>
        <p:txBody>
          <a:bodyPr rtlCol="0" anchor="ctr"/>
          <a:lstStyle/>
          <a:p>
            <a:pPr algn="ctr"/>
          </a:p>
        </p:txBody>
      </p:sp>
      <p:sp>
        <p:nvSpPr>
          <p:cNvPr id="11" name="Count"/>
          <p:cNvSpPr txBox="1"/>
          <p:nvPr/>
        </p:nvSpPr>
        <p:spPr>
          <a:xfrm>
            <a:off x="6492240" y="1874520"/>
            <a:ext cx="4754880" cy="914400"/>
          </a:xfrm>
          <a:prstGeom prst="rect">
            <a:avLst/>
          </a:prstGeom>
          <a:noFill/>
        </p:spPr>
        <p:txBody>
          <a:bodyPr wrap="square" lIns="0" rIns="0" tIns="0" bIns="0" anchor="ctr">
            <a:noAutofit/>
          </a:bodyPr>
          <a:lstStyle/>
          <a:p>
            <a:pPr algn="l">
              <a:lnSpc>
                <a:spcPct val="100000"/>
              </a:lnSpc>
              <a:spcAft>
                <a:spcPts val="0"/>
              </a:spcAft>
            </a:pPr>
            <a:r>
              <a:rPr sz="5200" b="0" i="0" lang="en-US">
                <a:solidFill>
                  <a:srgbClr val="7A3F24"/>
                </a:solidFill>
                <a:latin typeface="Century Schoolbook"/>
              </a:rPr>
              <a:t>1 of 124</a:t>
            </a:r>
          </a:p>
        </p:txBody>
      </p:sp>
      <p:sp>
        <p:nvSpPr>
          <p:cNvPr id="12" name="Label"/>
          <p:cNvSpPr txBox="1"/>
          <p:nvPr/>
        </p:nvSpPr>
        <p:spPr>
          <a:xfrm>
            <a:off x="6492240" y="2788920"/>
            <a:ext cx="4754880" cy="365760"/>
          </a:xfrm>
          <a:prstGeom prst="rect">
            <a:avLst/>
          </a:prstGeom>
          <a:noFill/>
        </p:spPr>
        <p:txBody>
          <a:bodyPr wrap="square" lIns="0" rIns="0" tIns="0" bIns="0" anchor="ctr">
            <a:noAutofit/>
          </a:bodyPr>
          <a:lstStyle/>
          <a:p>
            <a:pPr algn="l">
              <a:lnSpc>
                <a:spcPct val="100000"/>
              </a:lnSpc>
              <a:spcAft>
                <a:spcPts val="0"/>
              </a:spcAft>
            </a:pPr>
            <a:r>
              <a:rPr sz="2000" b="1" i="0" lang="en-US">
                <a:solidFill>
                  <a:srgbClr val="22241E"/>
                </a:solidFill>
                <a:latin typeface="Century Schoolbook"/>
              </a:rPr>
              <a:t>memorandum decisions reversed</a:t>
            </a:r>
          </a:p>
        </p:txBody>
      </p:sp>
      <p:sp>
        <p:nvSpPr>
          <p:cNvPr id="13" name="Rate"/>
          <p:cNvSpPr txBox="1"/>
          <p:nvPr/>
        </p:nvSpPr>
        <p:spPr>
          <a:xfrm>
            <a:off x="6492240" y="3200400"/>
            <a:ext cx="4754880" cy="457200"/>
          </a:xfrm>
          <a:prstGeom prst="rect">
            <a:avLst/>
          </a:prstGeom>
          <a:noFill/>
        </p:spPr>
        <p:txBody>
          <a:bodyPr wrap="square" lIns="0" rIns="0" tIns="0" bIns="0" anchor="t">
            <a:noAutofit/>
          </a:bodyPr>
          <a:lstStyle/>
          <a:p>
            <a:pPr algn="l">
              <a:lnSpc>
                <a:spcPct val="110000"/>
              </a:lnSpc>
              <a:spcAft>
                <a:spcPts val="0"/>
              </a:spcAft>
            </a:pPr>
            <a:r>
              <a:rPr sz="1500" b="0" i="0" lang="en-US">
                <a:solidFill>
                  <a:srgbClr val="575A4F"/>
                </a:solidFill>
                <a:latin typeface="Calibri"/>
              </a:rPr>
              <a:t>0.8%; 95% Wilson score interval 0.1% to 4.4%</a:t>
            </a:r>
          </a:p>
        </p:txBody>
      </p:sp>
      <p:sp>
        <p:nvSpPr>
          <p:cNvPr id="14" name="Panel">
            <a:extLst>
              <a:ext uri="{C183D7F6-B498-43B3-948B-1728B52AA6E4}">
                <adec:decorative xmlns:adec="http://schemas.microsoft.com/office/drawing/2017/decorative" val="1"/>
              </a:ext>
            </a:extLst>
          </p:cNvPr>
          <p:cNvSpPr/>
          <p:nvPr/>
        </p:nvSpPr>
        <p:spPr>
          <a:xfrm>
            <a:off x="731520" y="4023360"/>
            <a:ext cx="10725912" cy="2194560"/>
          </a:xfrm>
          <a:prstGeom prst="roundRect">
            <a:avLst>
              <a:gd name="adj" fmla="val 2500"/>
            </a:avLst>
          </a:prstGeom>
          <a:solidFill>
            <a:srgbClr val="E3E8DD"/>
          </a:solidFill>
          <a:ln w="9525">
            <a:solidFill>
              <a:srgbClr val="D7D1C1"/>
            </a:solidFill>
          </a:ln>
        </p:spPr>
        <p:txBody>
          <a:bodyPr rtlCol="0" anchor="ctr"/>
          <a:lstStyle/>
          <a:p>
            <a:pPr algn="ctr"/>
          </a:p>
        </p:txBody>
      </p:sp>
      <p:sp>
        <p:nvSpPr>
          <p:cNvPr id="15" name="Caution"/>
          <p:cNvSpPr txBox="1"/>
          <p:nvPr/>
        </p:nvSpPr>
        <p:spPr>
          <a:xfrm>
            <a:off x="1005840" y="4160520"/>
            <a:ext cx="10149840" cy="1965960"/>
          </a:xfrm>
          <a:prstGeom prst="rect">
            <a:avLst/>
          </a:prstGeom>
          <a:noFill/>
        </p:spPr>
        <p:txBody>
          <a:bodyPr wrap="square" lIns="0" rIns="0" tIns="0" bIns="0" anchor="t">
            <a:noAutofit/>
          </a:bodyPr>
          <a:lstStyle/>
          <a:p>
            <a:pPr algn="l">
              <a:lnSpc>
                <a:spcPct val="110000"/>
              </a:lnSpc>
              <a:spcAft>
                <a:spcPts val="600"/>
              </a:spcAft>
            </a:pPr>
            <a:r>
              <a:rPr sz="2200" b="1" i="0" lang="en-US">
                <a:solidFill>
                  <a:srgbClr val="1E4030"/>
                </a:solidFill>
                <a:latin typeface="Century Schoolbook"/>
              </a:rPr>
              <a:t>This is not the chance a trial ruling is reversed.</a:t>
            </a:r>
          </a:p>
          <a:p>
            <a:pPr algn="l">
              <a:lnSpc>
                <a:spcPct val="112000"/>
              </a:lnSpc>
              <a:spcAft>
                <a:spcPts val="600"/>
              </a:spcAft>
            </a:pPr>
            <a:r>
              <a:rPr sz="1900" b="0" i="0" lang="en-US">
                <a:solidFill>
                  <a:srgbClr val="22241E"/>
                </a:solidFill>
                <a:latin typeface="Century Schoolbook"/>
              </a:rPr>
              <a:t>The set is conditioned on an appeal and on an opinion that raised an evidence question, and memoranda skew toward routine affirmances. Overall 4.5% (95% Wilson score interval 2.3% to 8.7%).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AI-assisted screening, recomputed by code, then audited against the court’s documents by AI agents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7 / 9</a:t>
            </a:r>
          </a:p>
        </p:txBody>
      </p:sp>
      <p:sp>
        <p:nvSpPr>
          <p:cNvPr id="6" name="Panel">
            <a:extLst>
              <a:ext uri="{C183D7F6-B498-43B3-948B-1728B52AA6E4}">
                <adec:decorative xmlns:adec="http://schemas.microsoft.com/office/drawing/2017/decorative" val="1"/>
              </a:ext>
            </a:extLst>
          </p:cNvPr>
          <p:cNvSpPr/>
          <p:nvPr/>
        </p:nvSpPr>
        <p:spPr>
          <a:xfrm>
            <a:off x="731520"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7" name="1  AI-assisted coding"/>
          <p:cNvSpPr txBox="1"/>
          <p:nvPr/>
        </p:nvSpPr>
        <p:spPr>
          <a:xfrm>
            <a:off x="932688"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1  AI-assisted coding</a:t>
            </a:r>
          </a:p>
          <a:p>
            <a:pPr algn="l">
              <a:lnSpc>
                <a:spcPct val="110000"/>
              </a:lnSpc>
              <a:spcAft>
                <a:spcPts val="1000"/>
              </a:spcAft>
            </a:pPr>
            <a:r>
              <a:rPr sz="1750" b="0" i="0" lang="en-US">
                <a:solidFill>
                  <a:srgbClr val="22241E"/>
                </a:solidFill>
                <a:latin typeface="Century Schoolbook"/>
              </a:rPr>
              <a:t>Run on full-text opinions from July 1, 2025 to June 30, 2026.</a:t>
            </a:r>
          </a:p>
          <a:p>
            <a:pPr algn="l">
              <a:lnSpc>
                <a:spcPct val="110000"/>
              </a:lnSpc>
              <a:spcAft>
                <a:spcPts val="1000"/>
              </a:spcAft>
            </a:pPr>
            <a:r>
              <a:rPr sz="1750" b="0" i="0" lang="en-US">
                <a:solidFill>
                  <a:srgbClr val="22241E"/>
                </a:solidFill>
                <a:latin typeface="Century Schoolbook"/>
              </a:rPr>
              <a:t>176 opinions coded to fixed categories; July to September 2025 only partly (49 records).</a:t>
            </a:r>
          </a:p>
          <a:p>
            <a:pPr algn="l">
              <a:lnSpc>
                <a:spcPct val="110000"/>
              </a:lnSpc>
              <a:spcAft>
                <a:spcPts val="1000"/>
              </a:spcAft>
            </a:pPr>
            <a:r>
              <a:rPr sz="1750" b="0" i="0" lang="en-US">
                <a:solidFill>
                  <a:srgbClr val="22241E"/>
                </a:solidFill>
                <a:latin typeface="Century Schoolbook"/>
              </a:rPr>
              <a:t>A second pass was a consistency check. No second-pass data is published, so it is not proof.</a:t>
            </a:r>
          </a:p>
        </p:txBody>
      </p:sp>
      <p:sp>
        <p:nvSpPr>
          <p:cNvPr id="8" name="Panel">
            <a:extLst>
              <a:ext uri="{C183D7F6-B498-43B3-948B-1728B52AA6E4}">
                <adec:decorative xmlns:adec="http://schemas.microsoft.com/office/drawing/2017/decorative" val="1"/>
              </a:ext>
            </a:extLst>
          </p:cNvPr>
          <p:cNvSpPr/>
          <p:nvPr/>
        </p:nvSpPr>
        <p:spPr>
          <a:xfrm>
            <a:off x="4361688"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9" name="2  Recomputed by code"/>
          <p:cNvSpPr txBox="1"/>
          <p:nvPr/>
        </p:nvSpPr>
        <p:spPr>
          <a:xfrm>
            <a:off x="4562856"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2  Recomputed by code</a:t>
            </a:r>
          </a:p>
          <a:p>
            <a:pPr algn="l">
              <a:lnSpc>
                <a:spcPct val="110000"/>
              </a:lnSpc>
              <a:spcAft>
                <a:spcPts val="1000"/>
              </a:spcAft>
            </a:pPr>
            <a:r>
              <a:rPr sz="1750" b="0" i="0" lang="en-US">
                <a:solidFill>
                  <a:srgbClr val="22241E"/>
                </a:solidFill>
                <a:latin typeface="Century Schoolbook"/>
              </a:rPr>
              <a:t>Every count, rate and interval on these slides was recomputed from the published table with code.</a:t>
            </a:r>
          </a:p>
          <a:p>
            <a:pPr algn="l">
              <a:lnSpc>
                <a:spcPct val="110000"/>
              </a:lnSpc>
              <a:spcAft>
                <a:spcPts val="1000"/>
              </a:spcAft>
            </a:pPr>
            <a:r>
              <a:rPr sz="1750" b="0" i="0" lang="en-US">
                <a:solidFill>
                  <a:srgbClr val="22241E"/>
                </a:solidFill>
                <a:latin typeface="Century Schoolbook"/>
              </a:rPr>
              <a:t>That checks arithmetic, not coding.</a:t>
            </a:r>
          </a:p>
        </p:txBody>
      </p:sp>
      <p:sp>
        <p:nvSpPr>
          <p:cNvPr id="10" name="Panel">
            <a:extLst>
              <a:ext uri="{C183D7F6-B498-43B3-948B-1728B52AA6E4}">
                <adec:decorative xmlns:adec="http://schemas.microsoft.com/office/drawing/2017/decorative" val="1"/>
              </a:ext>
            </a:extLst>
          </p:cNvPr>
          <p:cNvSpPr/>
          <p:nvPr/>
        </p:nvSpPr>
        <p:spPr>
          <a:xfrm>
            <a:off x="7991856" y="1783080"/>
            <a:ext cx="3438144" cy="4434840"/>
          </a:xfrm>
          <a:prstGeom prst="roundRect">
            <a:avLst>
              <a:gd name="adj" fmla="val 1595"/>
            </a:avLst>
          </a:prstGeom>
          <a:solidFill>
            <a:srgbClr val="F8F5EC"/>
          </a:solidFill>
          <a:ln w="9525">
            <a:solidFill>
              <a:srgbClr val="D7D1C1"/>
            </a:solidFill>
          </a:ln>
        </p:spPr>
        <p:txBody>
          <a:bodyPr rtlCol="0" anchor="ctr"/>
          <a:lstStyle/>
          <a:p>
            <a:pPr algn="ctr"/>
          </a:p>
        </p:txBody>
      </p:sp>
      <p:sp>
        <p:nvSpPr>
          <p:cNvPr id="11" name="3  Checked against the court’s documents (by AI agents)"/>
          <p:cNvSpPr txBox="1"/>
          <p:nvPr/>
        </p:nvSpPr>
        <p:spPr>
          <a:xfrm>
            <a:off x="8193024" y="1920240"/>
            <a:ext cx="3035808" cy="4206240"/>
          </a:xfrm>
          <a:prstGeom prst="rect">
            <a:avLst/>
          </a:prstGeom>
          <a:noFill/>
        </p:spPr>
        <p:txBody>
          <a:bodyPr wrap="square" lIns="0" rIns="0" tIns="0" bIns="0" anchor="t">
            <a:noAutofit/>
          </a:bodyPr>
          <a:lstStyle/>
          <a:p>
            <a:pPr algn="l">
              <a:lnSpc>
                <a:spcPct val="105000"/>
              </a:lnSpc>
              <a:spcAft>
                <a:spcPts val="1200"/>
              </a:spcAft>
            </a:pPr>
            <a:r>
              <a:rPr sz="2100" b="1" i="0" lang="en-US">
                <a:solidFill>
                  <a:srgbClr val="1E4030"/>
                </a:solidFill>
                <a:latin typeface="Century Schoolbook"/>
              </a:rPr>
              <a:t>3  Checked against the court’s documents (by AI agents)</a:t>
            </a:r>
          </a:p>
          <a:p>
            <a:pPr algn="l">
              <a:lnSpc>
                <a:spcPct val="110000"/>
              </a:lnSpc>
              <a:spcAft>
                <a:spcPts val="1000"/>
              </a:spcAft>
            </a:pPr>
            <a:r>
              <a:rPr sz="1750" b="0" i="0" lang="en-US">
                <a:solidFill>
                  <a:srgbClr val="22241E"/>
                </a:solidFill>
                <a:latin typeface="Century Schoolbook"/>
              </a:rPr>
              <a:t>Twelve AI agents opened the court’s own documents: all eight reversals, 12 random criminal opinions and 14 other opinions.</a:t>
            </a:r>
          </a:p>
          <a:p>
            <a:pPr algn="l">
              <a:lnSpc>
                <a:spcPct val="110000"/>
              </a:lnSpc>
              <a:spcAft>
                <a:spcPts val="1000"/>
              </a:spcAft>
            </a:pPr>
            <a:r>
              <a:rPr sz="1750" b="0" i="0" lang="en-US">
                <a:solidFill>
                  <a:srgbClr val="22241E"/>
                </a:solidFill>
                <a:latin typeface="Century Schoolbook"/>
              </a:rPr>
              <a:t>No person has yet read every record. Read the opinion itself before citing anything.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What the audit found: the headline holds, and the wording was corrected</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8 / 9</a:t>
            </a:r>
          </a:p>
        </p:txBody>
      </p:sp>
      <p:sp>
        <p:nvSpPr>
          <p:cNvPr id="6" name="Panel">
            <a:extLst>
              <a:ext uri="{C183D7F6-B498-43B3-948B-1728B52AA6E4}">
                <adec:decorative xmlns:adec="http://schemas.microsoft.com/office/drawing/2017/decorative" val="1"/>
              </a:ext>
            </a:extLst>
          </p:cNvPr>
          <p:cNvSpPr/>
          <p:nvPr/>
        </p:nvSpPr>
        <p:spPr>
          <a:xfrm>
            <a:off x="731520" y="1783080"/>
            <a:ext cx="5239512" cy="4434840"/>
          </a:xfrm>
          <a:prstGeom prst="roundRect">
            <a:avLst>
              <a:gd name="adj" fmla="val 1237"/>
            </a:avLst>
          </a:prstGeom>
          <a:solidFill>
            <a:srgbClr val="E3E8DD"/>
          </a:solidFill>
          <a:ln w="9525">
            <a:solidFill>
              <a:srgbClr val="D7D1C1"/>
            </a:solidFill>
          </a:ln>
        </p:spPr>
        <p:txBody>
          <a:bodyPr rtlCol="0" anchor="ctr"/>
          <a:lstStyle/>
          <a:p>
            <a:pPr algn="ctr"/>
          </a:p>
        </p:txBody>
      </p:sp>
      <p:sp>
        <p:nvSpPr>
          <p:cNvPr id="7" name="What holds"/>
          <p:cNvSpPr txBox="1"/>
          <p:nvPr/>
        </p:nvSpPr>
        <p:spPr>
          <a:xfrm>
            <a:off x="960120" y="1901952"/>
            <a:ext cx="4800600" cy="420624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1E4030"/>
                </a:solidFill>
                <a:latin typeface="Calibri"/>
              </a:rPr>
              <a:t>What holds</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Every count recomputes from the table; the coding itself is unverified.</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AI agents opened all eight reversals in the court’s own documents and confirmed them. No ninth evidence reversal turned up in a keyword screen of the other 168 (not a full read).</a:t>
            </a:r>
          </a:p>
          <a:p>
            <a:pPr algn="l" marL="292608" indent="-292608">
              <a:lnSpc>
                <a:spcPct val="110000"/>
              </a:lnSpc>
              <a:spcAft>
                <a:spcPts val="800"/>
              </a:spcAft>
              <a:buClr>
                <a:srgbClr val="7A3F24"/>
              </a:buClr>
              <a:buFont typeface="Calibri"/>
              <a:buChar char="•"/>
            </a:pPr>
            <a:r>
              <a:rPr sz="1700" b="0" i="0" lang="en-US">
                <a:solidFill>
                  <a:srgbClr val="22241E"/>
                </a:solidFill>
                <a:latin typeface="Century Schoolbook"/>
              </a:rPr>
              <a:t>Rates carry wide intervals: 4.5%, Wilson score interval 2.3% to 8.7%.</a:t>
            </a:r>
          </a:p>
        </p:txBody>
      </p:sp>
      <p:sp>
        <p:nvSpPr>
          <p:cNvPr id="8" name="Panel">
            <a:extLst>
              <a:ext uri="{C183D7F6-B498-43B3-948B-1728B52AA6E4}">
                <adec:decorative xmlns:adec="http://schemas.microsoft.com/office/drawing/2017/decorative" val="1"/>
              </a:ext>
            </a:extLst>
          </p:cNvPr>
          <p:cNvSpPr/>
          <p:nvPr/>
        </p:nvSpPr>
        <p:spPr>
          <a:xfrm>
            <a:off x="6217920" y="1783080"/>
            <a:ext cx="5239512" cy="4434840"/>
          </a:xfrm>
          <a:prstGeom prst="roundRect">
            <a:avLst>
              <a:gd name="adj" fmla="val 1237"/>
            </a:avLst>
          </a:prstGeom>
          <a:solidFill>
            <a:srgbClr val="F8F5EC"/>
          </a:solidFill>
          <a:ln w="9525">
            <a:solidFill>
              <a:srgbClr val="D7D1C1"/>
            </a:solidFill>
          </a:ln>
        </p:spPr>
        <p:txBody>
          <a:bodyPr rtlCol="0" anchor="ctr"/>
          <a:lstStyle/>
          <a:p>
            <a:pPr algn="ctr"/>
          </a:p>
        </p:txBody>
      </p:sp>
      <p:sp>
        <p:nvSpPr>
          <p:cNvPr id="9" name="What was corrected"/>
          <p:cNvSpPr txBox="1"/>
          <p:nvPr/>
        </p:nvSpPr>
        <p:spPr>
          <a:xfrm>
            <a:off x="6446520" y="1901952"/>
            <a:ext cx="4800600" cy="4206240"/>
          </a:xfrm>
          <a:prstGeom prst="rect">
            <a:avLst/>
          </a:prstGeom>
          <a:noFill/>
        </p:spPr>
        <p:txBody>
          <a:bodyPr wrap="square" lIns="0" rIns="0" tIns="0" bIns="0" anchor="t">
            <a:noAutofit/>
          </a:bodyPr>
          <a:lstStyle/>
          <a:p>
            <a:pPr algn="l">
              <a:lnSpc>
                <a:spcPct val="110000"/>
              </a:lnSpc>
              <a:spcAft>
                <a:spcPts val="600"/>
              </a:spcAft>
            </a:pPr>
            <a:r>
              <a:rPr sz="1400" b="1" i="0" lang="en-US">
                <a:solidFill>
                  <a:srgbClr val="7A3F24"/>
                </a:solidFill>
                <a:latin typeface="Calibri"/>
              </a:rPr>
              <a:t>What was corrected</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Not all eight are published: 7 are; Boehm is a memorandum.</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The monthly high is March at 2 of 12 (16.7%), not 11%.</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In a random 12 of 142 criminal opinions, two outcome codes were wrong; rule and issue labels are the weaker part.</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Reporter (N.E.3d) citations are unverified. Use docket, date and the court’s URL.</a:t>
            </a:r>
          </a:p>
          <a:p>
            <a:pPr algn="l" marL="292608" indent="-292608">
              <a:lnSpc>
                <a:spcPct val="108000"/>
              </a:lnSpc>
              <a:spcAft>
                <a:spcPts val="700"/>
              </a:spcAft>
              <a:buClr>
                <a:srgbClr val="7A3F24"/>
              </a:buClr>
              <a:buFont typeface="Calibri"/>
              <a:buChar char="•"/>
            </a:pPr>
            <a:r>
              <a:rPr sz="1600" b="0" i="0" lang="en-US">
                <a:solidFill>
                  <a:srgbClr val="22241E"/>
                </a:solidFill>
                <a:latin typeface="Century Schoolbook"/>
              </a:rPr>
              <a:t>July to September 2025: 49 records (28%) only partly coded. 93 records carry a month, not a day.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713232"/>
            <a:ext cx="10698480" cy="731520"/>
          </a:xfrm>
        </p:spPr>
        <p:txBody>
          <a:bodyPr wrap="square" lIns="0" rIns="0" tIns="0" bIns="0" anchor="t">
            <a:noAutofit/>
          </a:bodyPr>
          <a:lstStyle/>
          <a:p>
            <a:pPr algn="l">
              <a:lnSpc>
                <a:spcPct val="105000"/>
              </a:lnSpc>
              <a:spcAft>
                <a:spcPts val="0"/>
              </a:spcAft>
            </a:pPr>
            <a:r>
              <a:rPr sz="3800" b="0" i="0" lang="en-US">
                <a:solidFill>
                  <a:srgbClr val="EEE8D6"/>
                </a:solidFill>
                <a:latin typeface="Century Schoolbook"/>
              </a:rPr>
              <a:t>Carry back three things</a:t>
            </a:r>
          </a:p>
        </p:txBody>
      </p:sp>
      <p:sp>
        <p:nvSpPr>
          <p:cNvPr id="3" name="Panel">
            <a:extLst>
              <a:ext uri="{C183D7F6-B498-43B3-948B-1728B52AA6E4}">
                <adec:decorative xmlns:adec="http://schemas.microsoft.com/office/drawing/2017/decorative" val="1"/>
              </a:ext>
            </a:extLst>
          </p:cNvPr>
          <p:cNvSpPr/>
          <p:nvPr/>
        </p:nvSpPr>
        <p:spPr>
          <a:xfrm>
            <a:off x="731520" y="457200"/>
            <a:ext cx="548640" cy="54864"/>
          </a:xfrm>
          <a:prstGeom prst="rect">
            <a:avLst/>
          </a:prstGeom>
          <a:solidFill>
            <a:srgbClr val="CDBA85"/>
          </a:solidFill>
          <a:ln>
            <a:noFill/>
          </a:ln>
        </p:spPr>
        <p:txBody>
          <a:bodyPr rtlCol="0" anchor="ctr"/>
          <a:lstStyle/>
          <a:p>
            <a:pPr algn="ctr"/>
          </a:p>
        </p:txBody>
      </p:sp>
      <p:sp>
        <p:nvSpPr>
          <p:cNvPr id="4" name="Number"/>
          <p:cNvSpPr txBox="1"/>
          <p:nvPr/>
        </p:nvSpPr>
        <p:spPr>
          <a:xfrm>
            <a:off x="731520" y="137160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1</a:t>
            </a:r>
          </a:p>
        </p:txBody>
      </p:sp>
      <p:sp>
        <p:nvSpPr>
          <p:cNvPr id="5" name="Point"/>
          <p:cNvSpPr txBox="1"/>
          <p:nvPr/>
        </p:nvSpPr>
        <p:spPr>
          <a:xfrm>
            <a:off x="1554480" y="137160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Deference carries the volume rules.</a:t>
            </a:r>
          </a:p>
          <a:p>
            <a:pPr algn="l">
              <a:lnSpc>
                <a:spcPct val="110000"/>
              </a:lnSpc>
              <a:spcAft>
                <a:spcPts val="0"/>
              </a:spcAft>
            </a:pPr>
            <a:r>
              <a:rPr sz="2000" b="0" i="0" lang="en-US">
                <a:solidFill>
                  <a:srgbClr val="BDC8C0"/>
                </a:solidFill>
                <a:latin typeface="Century Schoolbook"/>
              </a:rPr>
              <a:t>404, hearsay, relevance and authentication produced 108 opinions and 1 reversal.</a:t>
            </a:r>
          </a:p>
        </p:txBody>
      </p:sp>
      <p:sp>
        <p:nvSpPr>
          <p:cNvPr id="6" name="Number"/>
          <p:cNvSpPr txBox="1"/>
          <p:nvPr/>
        </p:nvSpPr>
        <p:spPr>
          <a:xfrm>
            <a:off x="731520" y="256032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2</a:t>
            </a:r>
          </a:p>
        </p:txBody>
      </p:sp>
      <p:sp>
        <p:nvSpPr>
          <p:cNvPr id="7" name="Point"/>
          <p:cNvSpPr txBox="1"/>
          <p:nvPr/>
        </p:nvSpPr>
        <p:spPr>
          <a:xfrm>
            <a:off x="1554480" y="256032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Reversals cluster where credibility is at stake.</a:t>
            </a:r>
          </a:p>
          <a:p>
            <a:pPr algn="l">
              <a:lnSpc>
                <a:spcPct val="110000"/>
              </a:lnSpc>
              <a:spcAft>
                <a:spcPts val="0"/>
              </a:spcAft>
            </a:pPr>
            <a:r>
              <a:rPr sz="2000" b="0" i="0" lang="en-US">
                <a:solidFill>
                  <a:srgbClr val="BDC8C0"/>
                </a:solidFill>
                <a:latin typeface="Century Schoolbook"/>
              </a:rPr>
              <a:t>Also in categorical rules such as vouching, rape shield and confrontation: a reading of eight cases, not a finding.</a:t>
            </a:r>
          </a:p>
        </p:txBody>
      </p:sp>
      <p:sp>
        <p:nvSpPr>
          <p:cNvPr id="8" name="Number"/>
          <p:cNvSpPr txBox="1"/>
          <p:nvPr/>
        </p:nvSpPr>
        <p:spPr>
          <a:xfrm>
            <a:off x="731520" y="374904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3</a:t>
            </a:r>
          </a:p>
        </p:txBody>
      </p:sp>
      <p:sp>
        <p:nvSpPr>
          <p:cNvPr id="9" name="Point"/>
          <p:cNvSpPr txBox="1"/>
          <p:nvPr/>
        </p:nvSpPr>
        <p:spPr>
          <a:xfrm>
            <a:off x="1554480" y="374904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Treat the numbers as a map, not a measurement.</a:t>
            </a:r>
          </a:p>
          <a:p>
            <a:pPr algn="l">
              <a:lnSpc>
                <a:spcPct val="110000"/>
              </a:lnSpc>
              <a:spcAft>
                <a:spcPts val="0"/>
              </a:spcAft>
            </a:pPr>
            <a:r>
              <a:rPr sz="2000" b="0" i="0" lang="en-US">
                <a:solidFill>
                  <a:srgbClr val="BDC8C0"/>
                </a:solidFill>
                <a:latin typeface="Century Schoolbook"/>
              </a:rPr>
              <a:t>A screening sample, audited by AI agents, not read record by record. Check the opinion before citing.</a:t>
            </a:r>
          </a:p>
        </p:txBody>
      </p:sp>
      <p:cxnSp>
        <p:nvCxnSpPr>
          <p:cNvPr id="10" name="Rule">
            <a:extLst>
              <a:ext uri="{C183D7F6-B498-43B3-948B-1728B52AA6E4}">
                <adec:decorative xmlns:adec="http://schemas.microsoft.com/office/drawing/2017/decorative" val="1"/>
              </a:ext>
            </a:extLst>
          </p:cNvPr>
          <p:cNvCxnSpPr/>
          <p:nvPr/>
        </p:nvCxnSpPr>
        <p:spPr>
          <a:xfrm>
            <a:off x="731520" y="5029200"/>
            <a:ext cx="10725912" cy="0"/>
          </a:xfrm>
          <a:prstGeom prst="line">
            <a:avLst/>
          </a:prstGeom>
          <a:ln w="9525">
            <a:solidFill>
              <a:srgbClr val="3F5148"/>
            </a:solidFill>
          </a:ln>
        </p:spPr>
      </p:cxnSp>
      <p:sp>
        <p:nvSpPr>
          <p:cNvPr id="11" name="Rights and caveats"/>
          <p:cNvSpPr txBox="1"/>
          <p:nvPr/>
        </p:nvSpPr>
        <p:spPr>
          <a:xfrm>
            <a:off x="731520" y="5120640"/>
            <a:ext cx="10725912" cy="1691640"/>
          </a:xfrm>
          <a:prstGeom prst="rect">
            <a:avLst/>
          </a:prstGeom>
          <a:noFill/>
        </p:spPr>
        <p:txBody>
          <a:bodyPr wrap="square" lIns="0" rIns="0" tIns="0" bIns="0" anchor="t">
            <a:noAutofit/>
          </a:bodyPr>
          <a:lstStyle/>
          <a:p>
            <a:pPr algn="l">
              <a:lnSpc>
                <a:spcPct val="108000"/>
              </a:lnSpc>
              <a:spcAft>
                <a:spcPts val="400"/>
              </a:spcAft>
            </a:pPr>
            <a:r>
              <a:rPr sz="1300" b="0" i="0" lang="en-US">
                <a:solidFill>
                  <a:srgbClr val="BDC8C0"/>
                </a:solidFill>
                <a:latin typeface="Calibri"/>
              </a:rPr>
              <a:t>Public domain (CC0 1.0): to the extent possible under law, Danielle M. Teagarden has dedicated the original text, compiled data, handouts and slides to the public domain (creativecommons.org/publicdomain/zero/1.0/). Court opinions and rule text are Indiana court publications and are not covered by the dedication; third-party material keeps its own terms. Provided as is.</a:t>
            </a:r>
          </a:p>
          <a:p>
            <a:pPr algn="l">
              <a:lnSpc>
                <a:spcPct val="108000"/>
              </a:lnSpc>
              <a:spcAft>
                <a:spcPts val="400"/>
              </a:spcAft>
            </a:pPr>
            <a:r>
              <a:rPr sz="1300" b="0" i="0" lang="en-US">
                <a:solidFill>
                  <a:srgbClr val="BDC8C0"/>
                </a:solidFill>
                <a:latin typeface="Calibri"/>
              </a:rPr>
              <a:t>AI-assisted screening, then a primary-source audit by AI agents (all eight reversals, 12 random criminal opinions and 14 other opinions checked against the court’s own documents); no person has yet read every record. Not for citation as published findings. Reporter (N.E.3d) citations in the dataset are unverified.</a:t>
            </a:r>
          </a:p>
          <a:p>
            <a:pPr algn="l">
              <a:lnSpc>
                <a:spcPct val="108000"/>
              </a:lnSpc>
              <a:spcAft>
                <a:spcPts val="0"/>
              </a:spcAft>
            </a:pPr>
            <a:r>
              <a:rPr sz="1400" b="1" i="0" lang="en-US">
                <a:solidFill>
                  <a:srgbClr val="EEE8D6"/>
                </a:solidFill>
                <a:latin typeface="Calibri"/>
              </a:rPr>
              <a:t>Exploratory Project by Danielle M. Teagarden. Not legal advice, and not an official statement of any court or organization.</a:t>
            </a:r>
          </a:p>
        </p:txBody>
      </p:sp>
    </p:spTree>
  </p:cSld>
  <p:clrMapOvr>
    <a:masterClrMapping/>
  </p:clrMapOvr>
</p:sld>
</file>

<file path=ppt/theme/theme1.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file>

<file path=docProps/core.xml><?xml version="1.0" encoding="utf-8"?>
<cp:coreProperties xmlns:cp="http://schemas.openxmlformats.org/package/2006/metadata/core-properties" xmlns:dc="http://purl.org/dc/elements/1.1/" xmlns:dcterms="http://purl.org/dc/terms/" xmlns:xsi="http://www.w3.org/2001/XMLSchema-instance">
  <dc:title>Leveraging AI in Enriching Judicial Education (10-minute slides)</dc:title>
  <dc:language>en-US</dc:language>
</cp:coreProperties>
</file>